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FA6_1545FAEC.xml" ContentType="application/vnd.ms-powerpoint.comments+xml"/>
  <Override PartName="/ppt/notesSlides/notesSlide5.xml" ContentType="application/vnd.openxmlformats-officedocument.presentationml.notesSlide+xml"/>
  <Override PartName="/ppt/comments/modernComment_FC1_357288B4.xml" ContentType="application/vnd.ms-powerpoint.comments+xml"/>
  <Override PartName="/ppt/notesSlides/notesSlide6.xml" ContentType="application/vnd.openxmlformats-officedocument.presentationml.notesSlide+xml"/>
  <Override PartName="/ppt/comments/modernComment_FC2_B078361A.xml" ContentType="application/vnd.ms-powerpoint.comments+xml"/>
  <Override PartName="/ppt/notesSlides/notesSlide7.xml" ContentType="application/vnd.openxmlformats-officedocument.presentationml.notesSlide+xml"/>
  <Override PartName="/ppt/comments/modernComment_FA7_A6921B7C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FBC_CC30B41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EB5_5BB3427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66" r:id="rId2"/>
    <p:sldId id="3758" r:id="rId3"/>
    <p:sldId id="3745" r:id="rId4"/>
    <p:sldId id="4006" r:id="rId5"/>
    <p:sldId id="4033" r:id="rId6"/>
    <p:sldId id="4034" r:id="rId7"/>
    <p:sldId id="4007" r:id="rId8"/>
    <p:sldId id="4027" r:id="rId9"/>
    <p:sldId id="4028" r:id="rId10"/>
    <p:sldId id="4029" r:id="rId11"/>
    <p:sldId id="4030" r:id="rId12"/>
    <p:sldId id="4031" r:id="rId13"/>
    <p:sldId id="4032" r:id="rId14"/>
    <p:sldId id="4011" r:id="rId15"/>
    <p:sldId id="3765" r:id="rId16"/>
  </p:sldIdLst>
  <p:sldSz cx="12192000" cy="6858000"/>
  <p:notesSz cx="10234613" cy="710565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E0C88D-89F4-0AAF-8C05-0B0A62E9AE98}" name="龚 睿昊" initials="龚" userId="e80d094cb3814ba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C3B3"/>
    <a:srgbClr val="ECDDD6"/>
    <a:srgbClr val="ECDFD7"/>
    <a:srgbClr val="F8E7E8"/>
    <a:srgbClr val="FADEEB"/>
    <a:srgbClr val="F5C1D9"/>
    <a:srgbClr val="E6E6E6"/>
    <a:srgbClr val="F8A09E"/>
    <a:srgbClr val="F68D8A"/>
    <a:srgbClr val="E63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BCB"/>
          </a:solidFill>
        </a:fill>
      </a:tcStyle>
    </a:wholeTbl>
    <a:band2H>
      <a:tcTxStyle/>
      <a:tcStyle>
        <a:tcBdr/>
        <a:fill>
          <a:solidFill>
            <a:srgbClr val="F8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3D3"/>
          </a:solidFill>
        </a:fill>
      </a:tcStyle>
    </a:wholeTbl>
    <a:band2H>
      <a:tcTxStyle/>
      <a:tcStyle>
        <a:tcBdr/>
        <a:fill>
          <a:solidFill>
            <a:srgbClr val="FD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 autoAdjust="0"/>
    <p:restoredTop sz="87446" autoAdjust="0"/>
  </p:normalViewPr>
  <p:slideViewPr>
    <p:cSldViewPr snapToGrid="0">
      <p:cViewPr varScale="1">
        <p:scale>
          <a:sx n="68" d="100"/>
          <a:sy n="68" d="100"/>
        </p:scale>
        <p:origin x="76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22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EB5_5BB342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8ACB55-FCCA-DD46-87A8-075336ECAC99}" authorId="{9EE0C88D-89F4-0AAF-8C05-0B0A62E9AE98}" created="2022-11-24T03:40:06.2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38474621" sldId="3765"/>
      <ac:spMk id="4" creationId="{810033AB-6387-730A-FCEB-E5A68C79326D}"/>
      <ac:txMk cp="0" len="100">
        <ac:context len="101" hash="1939719192"/>
      </ac:txMk>
    </ac:txMkLst>
    <p188:txBody>
      <a:bodyPr/>
      <a:lstStyle/>
      <a:p>
        <a:r>
          <a:rPr lang="zh-CN" altLang="en-US"/>
          <a:t>这些可以去掉，再换成大赛网址、二维码，样例链接和二维码</a:t>
        </a:r>
      </a:p>
    </p188:txBody>
  </p188:cm>
</p188:cmLst>
</file>

<file path=ppt/comments/modernComment_FA6_1545FA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0D8F7A-59FA-7B4D-B991-6B0A71AD610D}" authorId="{9EE0C88D-89F4-0AAF-8C05-0B0A62E9AE98}" created="2022-11-24T03:37:45.8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907756" sldId="4006"/>
      <ac:spMk id="44" creationId="{74183C69-62DD-3EB2-E55B-457989833040}"/>
      <ac:txMk cp="0" len="7">
        <ac:context len="8" hash="1357478903"/>
      </ac:txMk>
    </ac:txMkLst>
    <p188:txBody>
      <a:bodyPr/>
      <a:lstStyle/>
      <a:p>
        <a:r>
          <a:rPr lang="zh-CN" altLang="en-US"/>
          <a:t>是否具体介绍一下数据集？
类别数目、长尾特性之类的</a:t>
        </a:r>
      </a:p>
    </p188:txBody>
  </p188:cm>
  <p188:cm id="{7C25272B-4459-144F-8B36-AFD63A226684}" authorId="{9EE0C88D-89F4-0AAF-8C05-0B0A62E9AE98}" created="2022-11-24T03:38:16.5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907756" sldId="4006"/>
      <ac:spMk id="43" creationId="{FBF6A4F4-114E-21B3-37EF-32EEA96BC471}"/>
      <ac:txMk cp="0" len="5">
        <ac:context len="6" hash="2278421548"/>
      </ac:txMk>
    </ac:txMkLst>
    <p188:txBody>
      <a:bodyPr/>
      <a:lstStyle/>
      <a:p>
        <a:r>
          <a:rPr lang="zh-CN" altLang="en-US"/>
          <a:t>硬件平台分别讲一下</a:t>
        </a:r>
      </a:p>
    </p188:txBody>
  </p188:cm>
  <p188:cm id="{06970D89-22AF-174F-B682-DC678A0C7ED3}" authorId="{9EE0C88D-89F4-0AAF-8C05-0B0A62E9AE98}" created="2022-11-24T03:38:50.9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907756" sldId="4006"/>
      <ac:spMk id="27" creationId="{74A8CBA8-63CE-7D60-0E45-2B8A789B984D}"/>
      <ac:txMk cp="6">
        <ac:context len="7" hash="3536397834"/>
      </ac:txMk>
    </ac:txMkLst>
    <p188:pos x="2994306" y="556468"/>
    <p188:txBody>
      <a:bodyPr/>
      <a:lstStyle/>
      <a:p>
        <a:r>
          <a:rPr lang="zh-CN" altLang="en-US"/>
          <a:t>放一个比赛网址，同时生成一个二维码</a:t>
        </a:r>
      </a:p>
    </p188:txBody>
  </p188:cm>
</p188:cmLst>
</file>

<file path=ppt/comments/modernComment_FA7_A6921B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34B99C-B774-604C-8A76-5BE57B36002D}" authorId="{9EE0C88D-89F4-0AAF-8C05-0B0A62E9AE98}" created="2022-11-24T03:39:22.8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94593148" sldId="4007"/>
      <ac:spMk id="33" creationId="{C4A01C0B-933F-6DC4-9659-698BAB1BE4A4}"/>
    </ac:deMkLst>
    <p188:txBody>
      <a:bodyPr/>
      <a:lstStyle/>
      <a:p>
        <a:r>
          <a:rPr lang="zh-CN" altLang="en-US"/>
          <a:t>Highlight一下这个样例教程链接，很关键</a:t>
        </a:r>
      </a:p>
    </p188:txBody>
  </p188:cm>
</p188:cmLst>
</file>

<file path=ppt/comments/modernComment_FBC_CC30B4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12EDF9-A215-7B45-A280-63741DBD66B3}" authorId="{9EE0C88D-89F4-0AAF-8C05-0B0A62E9AE98}" created="2022-11-24T03:41:30.6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25743903" sldId="4028"/>
      <ac:spMk id="3" creationId="{0E955F39-E350-4A8F-8C9A-360C04A0C27E}"/>
      <ac:txMk cp="0" len="6">
        <ac:context len="7" hash="3190778352"/>
      </ac:txMk>
    </ac:txMkLst>
    <p188:pos x="2092091" y="569801"/>
    <p188:txBody>
      <a:bodyPr/>
      <a:lstStyle/>
      <a:p>
        <a:r>
          <a:rPr lang="zh-CN" altLang="en-US"/>
          <a:t>对于可配置参数尽量尽量有简单直白的文字介绍，比如预处理过程描述一下</a:t>
        </a:r>
      </a:p>
    </p188:txBody>
  </p188:cm>
</p188:cmLst>
</file>

<file path=ppt/comments/modernComment_FC1_357288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C3B224-9B7A-4E16-9425-E305B4F533C0}" authorId="{9EE0C88D-89F4-0AAF-8C05-0B0A62E9AE98}" created="2022-11-24T03:37:45.8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96698548" sldId="4033"/>
      <ac:spMk id="44" creationId="{74183C69-62DD-3EB2-E55B-457989833040}"/>
      <ac:txMk cp="0" len="7">
        <ac:context len="8" hash="1357478903"/>
      </ac:txMk>
    </ac:txMkLst>
    <p188:txBody>
      <a:bodyPr/>
      <a:lstStyle/>
      <a:p>
        <a:r>
          <a:rPr lang="zh-CN" altLang="en-US"/>
          <a:t>是否具体介绍一下数据集？
类别数目、长尾特性之类的</a:t>
        </a:r>
      </a:p>
    </p188:txBody>
  </p188:cm>
  <p188:cm id="{BEE39B87-0D19-4C39-A412-A6204153017F}" authorId="{9EE0C88D-89F4-0AAF-8C05-0B0A62E9AE98}" created="2022-11-24T03:38:16.5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96698548" sldId="4033"/>
      <ac:spMk id="43" creationId="{FBF6A4F4-114E-21B3-37EF-32EEA96BC471}"/>
      <ac:txMk cp="0" len="5">
        <ac:context len="6" hash="2278421548"/>
      </ac:txMk>
    </ac:txMkLst>
    <p188:txBody>
      <a:bodyPr/>
      <a:lstStyle/>
      <a:p>
        <a:r>
          <a:rPr lang="zh-CN" altLang="en-US"/>
          <a:t>硬件平台分别讲一下</a:t>
        </a:r>
      </a:p>
    </p188:txBody>
  </p188:cm>
  <p188:cm id="{36DD9D65-0902-4213-98B5-F0305201E740}" authorId="{9EE0C88D-89F4-0AAF-8C05-0B0A62E9AE98}" created="2022-11-24T03:38:50.9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96698548" sldId="4033"/>
      <ac:spMk id="27" creationId="{74A8CBA8-63CE-7D60-0E45-2B8A789B984D}"/>
      <ac:txMk cp="0" len="3">
        <ac:context len="6" hash="4187399401"/>
      </ac:txMk>
    </ac:txMkLst>
    <p188:pos x="2994306" y="556468"/>
    <p188:txBody>
      <a:bodyPr/>
      <a:lstStyle/>
      <a:p>
        <a:r>
          <a:rPr lang="zh-CN" altLang="en-US"/>
          <a:t>放一个比赛网址，同时生成一个二维码</a:t>
        </a:r>
      </a:p>
    </p188:txBody>
  </p188:cm>
</p188:cmLst>
</file>

<file path=ppt/comments/modernComment_FC2_B07836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3D8E0A-6DC7-4164-9A14-165649909657}" authorId="{9EE0C88D-89F4-0AAF-8C05-0B0A62E9AE98}" created="2022-11-24T03:37:45.8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60668186" sldId="4034"/>
      <ac:spMk id="44" creationId="{74183C69-62DD-3EB2-E55B-457989833040}"/>
      <ac:txMk cp="0" len="7">
        <ac:context len="8" hash="1357478903"/>
      </ac:txMk>
    </ac:txMkLst>
    <p188:pos x="1780755" y="555012"/>
    <p188:txBody>
      <a:bodyPr/>
      <a:lstStyle/>
      <a:p>
        <a:r>
          <a:rPr lang="zh-CN" altLang="en-US"/>
          <a:t>是否具体介绍一下数据集？
类别数目、长尾特性之类的</a:t>
        </a:r>
      </a:p>
    </p188:txBody>
  </p188:cm>
  <p188:cm id="{515D546C-BD85-4BA6-9024-53299DA0520F}" authorId="{9EE0C88D-89F4-0AAF-8C05-0B0A62E9AE98}" created="2022-11-24T03:38:16.5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60668186" sldId="4034"/>
      <ac:spMk id="43" creationId="{FBF6A4F4-114E-21B3-37EF-32EEA96BC471}"/>
      <ac:txMk cp="0" len="5">
        <ac:context len="6" hash="2278421548"/>
      </ac:txMk>
    </ac:txMkLst>
    <p188:pos x="1324420" y="551960"/>
    <p188:txBody>
      <a:bodyPr/>
      <a:lstStyle/>
      <a:p>
        <a:r>
          <a:rPr lang="zh-CN" altLang="en-US"/>
          <a:t>硬件平台分别讲一下</a:t>
        </a:r>
      </a:p>
    </p188:txBody>
  </p188:cm>
  <p188:cm id="{F7954C69-F05A-4EBE-942E-7AE8609797CA}" authorId="{9EE0C88D-89F4-0AAF-8C05-0B0A62E9AE98}" created="2022-11-24T03:38:50.9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60668186" sldId="4034"/>
      <ac:spMk id="27" creationId="{74A8CBA8-63CE-7D60-0E45-2B8A789B984D}"/>
      <ac:txMk cp="0" len="9">
        <ac:context len="10" hash="3167479366"/>
      </ac:txMk>
    </ac:txMkLst>
    <p188:pos x="2994306" y="556468"/>
    <p188:txBody>
      <a:bodyPr/>
      <a:lstStyle/>
      <a:p>
        <a:r>
          <a:rPr lang="zh-CN" altLang="en-US"/>
          <a:t>放一个比赛网址，同时生成一个二维码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A41D52-01BF-4445-90CB-D6C3BC408C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126E1E-CEFE-42E5-827B-EB6AF58D2D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/>
          <a:lstStyle>
            <a:lvl1pPr algn="r">
              <a:defRPr sz="1300"/>
            </a:lvl1pPr>
          </a:lstStyle>
          <a:p>
            <a:fld id="{1B221B22-38BC-40EB-9C31-BAAA83E3C13C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1038A4-6D97-4123-A7A2-8AE997192F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9135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8EB00D-CBF7-4C27-A16D-78CEFA3BBA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9135"/>
            <a:ext cx="4434999" cy="356516"/>
          </a:xfrm>
          <a:prstGeom prst="rect">
            <a:avLst/>
          </a:prstGeom>
        </p:spPr>
        <p:txBody>
          <a:bodyPr vert="horz" lIns="99084" tIns="49542" rIns="99084" bIns="49542" rtlCol="0" anchor="b"/>
          <a:lstStyle>
            <a:lvl1pPr algn="r">
              <a:defRPr sz="1300"/>
            </a:lvl1pPr>
          </a:lstStyle>
          <a:p>
            <a:fld id="{7C43F1AB-D80F-48A3-9172-73E15EC239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9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2749550" y="533400"/>
            <a:ext cx="4735513" cy="2663825"/>
          </a:xfrm>
          <a:prstGeom prst="rect">
            <a:avLst/>
          </a:prstGeom>
        </p:spPr>
        <p:txBody>
          <a:bodyPr lIns="99084" tIns="49542" rIns="99084" bIns="49542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1364615" y="3375183"/>
            <a:ext cx="7505383" cy="3197543"/>
          </a:xfrm>
          <a:prstGeom prst="rect">
            <a:avLst/>
          </a:prstGeom>
        </p:spPr>
        <p:txBody>
          <a:bodyPr lIns="99084" tIns="49542" rIns="99084" bIns="49542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04451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49550" y="533400"/>
            <a:ext cx="4735513" cy="2663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380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994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68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83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近年来，涌现了很多性能强大的模型，但是人工智能算法“落地难”的问题却一直没有很好解决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本次比赛中，我们选择了在智慧安防、自动驾驶、手机三个热门人工智能落地场景下使用的</a:t>
            </a:r>
            <a:r>
              <a:rPr lang="en-US" altLang="zh-CN" dirty="0">
                <a:effectLst/>
              </a:rPr>
              <a:t>7</a:t>
            </a:r>
            <a:r>
              <a:rPr lang="zh-CN" altLang="en-US" dirty="0">
                <a:effectLst/>
              </a:rPr>
              <a:t>个不同硬件平台上，并发布了首个自动驾驶交通信号数据集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希望各位参赛团队能够找出在各个平台表现最优异的模型 </a:t>
            </a:r>
            <a:endParaRPr lang="en-US" altLang="zh-CN" dirty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比赛共包含两个赛道，赛道一，赛道二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6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62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本次比赛采用自动驾驶场下真实的信号分类数据集。</a:t>
            </a:r>
          </a:p>
        </p:txBody>
      </p:sp>
    </p:spTree>
    <p:extLst>
      <p:ext uri="{BB962C8B-B14F-4D97-AF65-F5344CB8AC3E}">
        <p14:creationId xmlns:p14="http://schemas.microsoft.com/office/powerpoint/2010/main" val="103734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对于选手设计的模型，本次比赛会综合考虑速度和精度两个因素。筛选出速度快，精度高的结果。</a:t>
            </a:r>
            <a:endParaRPr lang="en-US" altLang="zh-CN" dirty="0"/>
          </a:p>
          <a:p>
            <a:r>
              <a:rPr lang="zh-CN" altLang="en-US" dirty="0"/>
              <a:t>其中精度指标 即是模型在测试集上的准确率。（值得注意是，只有精度处于前十的队伍，成绩才会有效）</a:t>
            </a:r>
            <a:endParaRPr lang="en-US" altLang="zh-CN" dirty="0"/>
          </a:p>
          <a:p>
            <a:r>
              <a:rPr lang="zh-CN" altLang="en-US" dirty="0"/>
              <a:t>速度指标也是同样，为了平衡速度指标和精度指标，将速度最高得分跟 精度最高得分保持 一致，</a:t>
            </a:r>
            <a:endParaRPr lang="en-US" altLang="zh-CN" dirty="0"/>
          </a:p>
          <a:p>
            <a:r>
              <a:rPr lang="zh-CN" altLang="en-US" dirty="0"/>
              <a:t>其余选手的速度得分则跟据 其余速度第一名的差距计算。同样，只有前十的队伍，成绩才有效</a:t>
            </a:r>
          </a:p>
        </p:txBody>
      </p:sp>
    </p:spTree>
    <p:extLst>
      <p:ext uri="{BB962C8B-B14F-4D97-AF65-F5344CB8AC3E}">
        <p14:creationId xmlns:p14="http://schemas.microsoft.com/office/powerpoint/2010/main" val="140300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为了更好的帮助选手进行模型训练，导出。选手可以访问以下链接获取详细示例，并复现表中的结果。有疑问的话，可以加入答疑群。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UP</a:t>
            </a:r>
            <a:r>
              <a:rPr lang="zh-CN" altLang="en-US" dirty="0"/>
              <a:t>的使用流程如下，准备代码，安装依赖库，比赛官网下载数据</a:t>
            </a:r>
          </a:p>
        </p:txBody>
      </p:sp>
    </p:spTree>
    <p:extLst>
      <p:ext uri="{BB962C8B-B14F-4D97-AF65-F5344CB8AC3E}">
        <p14:creationId xmlns:p14="http://schemas.microsoft.com/office/powerpoint/2010/main" val="3135198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在配置文件更改 数据路径，既可以通过以下脚本进行 一键训练，测试，和导出</a:t>
            </a:r>
            <a:r>
              <a:rPr lang="en-US" altLang="zh-CN" dirty="0" err="1"/>
              <a:t>onnx</a:t>
            </a:r>
            <a:r>
              <a:rPr lang="zh-CN" altLang="en-US" dirty="0"/>
              <a:t>文件。 注意，本次比赛没后提供验证集，选手需要自己使用训练集划分</a:t>
            </a:r>
          </a:p>
        </p:txBody>
      </p:sp>
    </p:spTree>
    <p:extLst>
      <p:ext uri="{BB962C8B-B14F-4D97-AF65-F5344CB8AC3E}">
        <p14:creationId xmlns:p14="http://schemas.microsoft.com/office/powerpoint/2010/main" val="83457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6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F133A88-44CF-2E45-B3DB-FE61DE7F0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1C93FE00-0B4C-AF40-8F57-0F2E12FDE392}" type="slidenum">
              <a:rPr kumimoji="1" lang="zh-CN" altLang="en-US" smtClean="0"/>
              <a:pPr algn="l"/>
              <a:t>‹#›</a:t>
            </a:fld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79B0A-1980-6B42-AA1B-CD01D08249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00576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主标题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7AF521A-1434-B94F-B9F6-C4B14C6A1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809998"/>
            <a:ext cx="10515600" cy="116840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7338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0C42C0-A2F9-1340-A129-97E78C352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2977D-E870-8548-B636-3255DF02C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05" y="4478499"/>
            <a:ext cx="3246495" cy="193817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章节目录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7CF6C7A1-7037-A142-BDFD-9A069D2DFB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05" y="3441514"/>
            <a:ext cx="897547" cy="6635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C95D22-1426-0144-924E-8E6D43C3C96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EE691-8AE6-034F-AC51-2B317C7093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C38D5DCF-9839-4938-A6D6-38708C6D9C99}"/>
              </a:ext>
            </a:extLst>
          </p:cNvPr>
          <p:cNvSpPr txBox="1">
            <a:spLocks/>
          </p:cNvSpPr>
          <p:nvPr userDrawn="1"/>
        </p:nvSpPr>
        <p:spPr>
          <a:xfrm>
            <a:off x="4769223" y="665018"/>
            <a:ext cx="6727452" cy="5500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3429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1pPr>
            <a:lvl2pPr marL="8001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2pPr>
            <a:lvl3pPr marL="1257300" marR="0" indent="-34290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3pPr>
            <a:lvl4pPr marL="1657350" marR="0" indent="-28575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4pPr>
            <a:lvl5pPr marL="2114550" marR="0" indent="-285750" algn="l" defTabSz="914400" rtl="0" latinLnBrk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1" i="0" u="none" strike="noStrike" cap="none" spc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defRPr>
            </a:lvl5pPr>
            <a:lvl6pPr marL="25400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972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544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911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E358C8-704C-40D1-89E7-E4786E52C8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95800" y="1722425"/>
            <a:ext cx="7287496" cy="4694250"/>
          </a:xfrm>
          <a:prstGeom prst="rect">
            <a:avLst/>
          </a:prstGeom>
        </p:spPr>
        <p:txBody>
          <a:bodyPr anchor="b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一级目录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二级</a:t>
            </a:r>
          </a:p>
          <a:p>
            <a:pPr marL="1257300" marR="0" lvl="2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三级</a:t>
            </a:r>
          </a:p>
          <a:p>
            <a:pPr marL="1657350" marR="0" lvl="3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四级</a:t>
            </a:r>
          </a:p>
          <a:p>
            <a:pPr marL="2114550" marR="0" lvl="4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Microsoft YaHei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5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072" y="173149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文字模板样式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1" y="1160463"/>
            <a:ext cx="11505967" cy="5256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005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5F2B66-D21C-5640-A091-FFFFD9E7F6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8160" y="1167274"/>
            <a:ext cx="3973997" cy="22617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图片一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072" y="173149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图文模板样式一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1072" y="1167274"/>
            <a:ext cx="5744928" cy="5249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l">
              <a:defRPr/>
            </a:lvl1pPr>
          </a:lstStyle>
          <a:p>
            <a:pPr algn="l"/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图片占位符 2">
            <a:extLst>
              <a:ext uri="{FF2B5EF4-FFF2-40B4-BE49-F238E27FC236}">
                <a16:creationId xmlns:a16="http://schemas.microsoft.com/office/drawing/2014/main" id="{0E45C1CE-5337-4073-A781-A91E0C4F86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78159" y="4035721"/>
            <a:ext cx="3973997" cy="2333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图片二</a:t>
            </a:r>
          </a:p>
        </p:txBody>
      </p:sp>
    </p:spTree>
    <p:extLst>
      <p:ext uri="{BB962C8B-B14F-4D97-AF65-F5344CB8AC3E}">
        <p14:creationId xmlns:p14="http://schemas.microsoft.com/office/powerpoint/2010/main" val="63398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7" descr="图片 7">
            <a:extLst>
              <a:ext uri="{FF2B5EF4-FFF2-40B4-BE49-F238E27FC236}">
                <a16:creationId xmlns:a16="http://schemas.microsoft.com/office/drawing/2014/main" id="{21C7778F-6BA2-493C-9232-A64E7A6A5B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45514" y="-27000"/>
            <a:ext cx="12283029" cy="69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6"/>
          <p:cNvSpPr/>
          <p:nvPr/>
        </p:nvSpPr>
        <p:spPr>
          <a:xfrm>
            <a:off x="-1742640" y="0"/>
            <a:ext cx="1219201" cy="36290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100" b="1"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" name="Rectangle 115 (L)"/>
          <p:cNvGrpSpPr/>
          <p:nvPr/>
        </p:nvGrpSpPr>
        <p:grpSpPr>
          <a:xfrm>
            <a:off x="-1563745" y="417738"/>
            <a:ext cx="861411" cy="273051"/>
            <a:chOff x="0" y="0"/>
            <a:chExt cx="861410" cy="273050"/>
          </a:xfrm>
        </p:grpSpPr>
        <p:sp>
          <p:nvSpPr>
            <p:cNvPr id="3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4" name="215 24 42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215 24 42</a:t>
              </a:r>
            </a:p>
          </p:txBody>
        </p:sp>
      </p:grpSp>
      <p:grpSp>
        <p:nvGrpSpPr>
          <p:cNvPr id="8" name="Rectangle 109 (L)"/>
          <p:cNvGrpSpPr/>
          <p:nvPr/>
        </p:nvGrpSpPr>
        <p:grpSpPr>
          <a:xfrm>
            <a:off x="-1563745" y="804584"/>
            <a:ext cx="861411" cy="273051"/>
            <a:chOff x="0" y="0"/>
            <a:chExt cx="861410" cy="273050"/>
          </a:xfrm>
        </p:grpSpPr>
        <p:sp>
          <p:nvSpPr>
            <p:cNvPr id="6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7" name="234 60 61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234 60 61</a:t>
              </a:r>
            </a:p>
          </p:txBody>
        </p:sp>
      </p:grpSp>
      <p:grpSp>
        <p:nvGrpSpPr>
          <p:cNvPr id="11" name="Rectangle 109 (L)"/>
          <p:cNvGrpSpPr/>
          <p:nvPr/>
        </p:nvGrpSpPr>
        <p:grpSpPr>
          <a:xfrm>
            <a:off x="-1563745" y="1997376"/>
            <a:ext cx="861411" cy="273051"/>
            <a:chOff x="0" y="0"/>
            <a:chExt cx="861410" cy="273050"/>
          </a:xfrm>
        </p:grpSpPr>
        <p:sp>
          <p:nvSpPr>
            <p:cNvPr id="9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0" name="127 127 127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127 127 127</a:t>
              </a:r>
            </a:p>
          </p:txBody>
        </p:sp>
      </p:grpSp>
      <p:grpSp>
        <p:nvGrpSpPr>
          <p:cNvPr id="14" name="Rectangle 109 (L)"/>
          <p:cNvGrpSpPr/>
          <p:nvPr/>
        </p:nvGrpSpPr>
        <p:grpSpPr>
          <a:xfrm>
            <a:off x="-1563745" y="1191430"/>
            <a:ext cx="861411" cy="273051"/>
            <a:chOff x="0" y="0"/>
            <a:chExt cx="861410" cy="273050"/>
          </a:xfrm>
        </p:grpSpPr>
        <p:sp>
          <p:nvSpPr>
            <p:cNvPr id="12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3" name="246 109 106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246 109 106</a:t>
              </a:r>
            </a:p>
          </p:txBody>
        </p:sp>
      </p:grpSp>
      <p:grpSp>
        <p:nvGrpSpPr>
          <p:cNvPr id="17" name="Rectangle 108 (L)"/>
          <p:cNvGrpSpPr/>
          <p:nvPr/>
        </p:nvGrpSpPr>
        <p:grpSpPr>
          <a:xfrm>
            <a:off x="-1563745" y="2393911"/>
            <a:ext cx="861411" cy="273051"/>
            <a:chOff x="0" y="0"/>
            <a:chExt cx="861410" cy="273050"/>
          </a:xfrm>
        </p:grpSpPr>
        <p:sp>
          <p:nvSpPr>
            <p:cNvPr id="15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16" name="166 166 166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166 166 166</a:t>
              </a:r>
            </a:p>
          </p:txBody>
        </p:sp>
      </p:grpSp>
      <p:sp>
        <p:nvSpPr>
          <p:cNvPr id="18" name="TextBox 12"/>
          <p:cNvSpPr txBox="1"/>
          <p:nvPr/>
        </p:nvSpPr>
        <p:spPr>
          <a:xfrm>
            <a:off x="-1349720" y="101600"/>
            <a:ext cx="433361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Colors</a:t>
            </a:r>
          </a:p>
        </p:txBody>
      </p:sp>
      <p:grpSp>
        <p:nvGrpSpPr>
          <p:cNvPr id="21" name="Rectangle 108 (L)"/>
          <p:cNvGrpSpPr/>
          <p:nvPr/>
        </p:nvGrpSpPr>
        <p:grpSpPr>
          <a:xfrm>
            <a:off x="-1563745" y="2787271"/>
            <a:ext cx="861411" cy="273051"/>
            <a:chOff x="0" y="0"/>
            <a:chExt cx="861410" cy="273050"/>
          </a:xfrm>
        </p:grpSpPr>
        <p:sp>
          <p:nvSpPr>
            <p:cNvPr id="19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0" name="191 191 191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191 191 191</a:t>
              </a:r>
            </a:p>
          </p:txBody>
        </p:sp>
      </p:grpSp>
      <p:grpSp>
        <p:nvGrpSpPr>
          <p:cNvPr id="24" name="Rectangle 109 (L)"/>
          <p:cNvGrpSpPr/>
          <p:nvPr/>
        </p:nvGrpSpPr>
        <p:grpSpPr>
          <a:xfrm>
            <a:off x="-1563745" y="3174118"/>
            <a:ext cx="861411" cy="273051"/>
            <a:chOff x="0" y="0"/>
            <a:chExt cx="861410" cy="273050"/>
          </a:xfrm>
        </p:grpSpPr>
        <p:sp>
          <p:nvSpPr>
            <p:cNvPr id="22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3" name="217 217 217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217 217 217</a:t>
              </a:r>
            </a:p>
          </p:txBody>
        </p:sp>
      </p:grpSp>
      <p:grpSp>
        <p:nvGrpSpPr>
          <p:cNvPr id="27" name="Rectangle 109 (L)"/>
          <p:cNvGrpSpPr/>
          <p:nvPr/>
        </p:nvGrpSpPr>
        <p:grpSpPr>
          <a:xfrm>
            <a:off x="-1563745" y="1598612"/>
            <a:ext cx="861411" cy="273051"/>
            <a:chOff x="0" y="0"/>
            <a:chExt cx="861410" cy="273050"/>
          </a:xfrm>
        </p:grpSpPr>
        <p:sp>
          <p:nvSpPr>
            <p:cNvPr id="25" name="矩形"/>
            <p:cNvSpPr/>
            <p:nvPr/>
          </p:nvSpPr>
          <p:spPr>
            <a:xfrm>
              <a:off x="-1" y="0"/>
              <a:ext cx="861412" cy="27305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1000"/>
                </a:lnSpc>
              </a:pPr>
              <a:endParaRPr/>
            </a:p>
          </p:txBody>
        </p:sp>
        <p:sp>
          <p:nvSpPr>
            <p:cNvPr id="26" name="246 141 138"/>
            <p:cNvSpPr txBox="1"/>
            <p:nvPr/>
          </p:nvSpPr>
          <p:spPr>
            <a:xfrm>
              <a:off x="-1" y="69850"/>
              <a:ext cx="861412" cy="13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ts val="1000"/>
                </a:lnSpc>
                <a:defRPr sz="10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246 141 138</a:t>
              </a:r>
            </a:p>
          </p:txBody>
        </p:sp>
      </p:grp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 algn="l"/>
            <a:fld id="{86CB4B4D-7CA3-9044-876B-883B54F8677D}" type="slidenum">
              <a:rPr lang="en-US" altLang="zh-CN" smtClean="0"/>
              <a:pPr algn="l"/>
              <a:t>‹#›</a:t>
            </a:fld>
            <a:endParaRPr lang="zh-CN" altLang="en-US" dirty="0"/>
          </a:p>
        </p:txBody>
      </p:sp>
      <p:sp>
        <p:nvSpPr>
          <p:cNvPr id="35" name="正文级别 1…">
            <a:extLst>
              <a:ext uri="{FF2B5EF4-FFF2-40B4-BE49-F238E27FC236}">
                <a16:creationId xmlns:a16="http://schemas.microsoft.com/office/drawing/2014/main" id="{C3D3D4A0-8533-4078-BAD4-DCC2D12A733B}"/>
              </a:ext>
            </a:extLst>
          </p:cNvPr>
          <p:cNvSpPr txBox="1">
            <a:spLocks/>
          </p:cNvSpPr>
          <p:nvPr userDrawn="1"/>
        </p:nvSpPr>
        <p:spPr>
          <a:xfrm>
            <a:off x="909568" y="1789044"/>
            <a:ext cx="10372864" cy="440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zh-CN" altLang="en-US" dirty="0"/>
              <a:t>正文级别 </a:t>
            </a:r>
            <a:r>
              <a:rPr lang="en-US" altLang="zh-CN" dirty="0"/>
              <a:t>1</a:t>
            </a:r>
          </a:p>
          <a:p>
            <a:pPr lvl="1" hangingPunct="1"/>
            <a:r>
              <a:rPr lang="zh-CN" altLang="en-US" dirty="0"/>
              <a:t>正文级别 </a:t>
            </a:r>
            <a:r>
              <a:rPr lang="en-US" altLang="zh-CN" dirty="0"/>
              <a:t>2</a:t>
            </a:r>
          </a:p>
          <a:p>
            <a:pPr lvl="2" hangingPunct="1"/>
            <a:r>
              <a:rPr lang="zh-CN" altLang="en-US" dirty="0"/>
              <a:t>正文级别 </a:t>
            </a:r>
            <a:r>
              <a:rPr lang="en-US" altLang="zh-CN" dirty="0"/>
              <a:t>3</a:t>
            </a:r>
          </a:p>
          <a:p>
            <a:pPr lvl="3" hangingPunct="1"/>
            <a:r>
              <a:rPr lang="zh-CN" altLang="en-US" dirty="0"/>
              <a:t>正文级别 </a:t>
            </a:r>
            <a:r>
              <a:rPr lang="en-US" altLang="zh-CN" dirty="0"/>
              <a:t>4</a:t>
            </a:r>
          </a:p>
          <a:p>
            <a:pPr lvl="4" hangingPunct="1"/>
            <a:r>
              <a:rPr lang="zh-CN" altLang="en-US" dirty="0"/>
              <a:t>正文级别 </a:t>
            </a:r>
            <a:r>
              <a:rPr lang="en-US" altLang="zh-CN" dirty="0"/>
              <a:t>5</a:t>
            </a:r>
          </a:p>
        </p:txBody>
      </p:sp>
      <p:sp>
        <p:nvSpPr>
          <p:cNvPr id="36" name="标题文本">
            <a:extLst>
              <a:ext uri="{FF2B5EF4-FFF2-40B4-BE49-F238E27FC236}">
                <a16:creationId xmlns:a16="http://schemas.microsoft.com/office/drawing/2014/main" id="{2282895F-5F0F-436A-AA3E-F9A440A015AE}"/>
              </a:ext>
            </a:extLst>
          </p:cNvPr>
          <p:cNvSpPr txBox="1">
            <a:spLocks/>
          </p:cNvSpPr>
          <p:nvPr userDrawn="1"/>
        </p:nvSpPr>
        <p:spPr>
          <a:xfrm>
            <a:off x="609600" y="0"/>
            <a:ext cx="1097280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EA3C3D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zh-CN" altLang="en-US"/>
              <a:t>标题文本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1" r:id="rId3"/>
    <p:sldLayoutId id="2147483663" r:id="rId4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EA3C3D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L="723900" marR="0" indent="-2667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2pPr>
      <a:lvl3pPr marL="1234439" marR="0" indent="-32003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3pPr>
      <a:lvl4pPr marL="17272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4pPr>
      <a:lvl5pPr marL="21844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5pPr>
      <a:lvl6pPr marL="26416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1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436">
          <p15:clr>
            <a:srgbClr val="F26B43"/>
          </p15:clr>
        </p15:guide>
        <p15:guide id="8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EB5_5BB3427D.xml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7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jpeg"/><Relationship Id="rId26" Type="http://schemas.openxmlformats.org/officeDocument/2006/relationships/image" Target="../media/image28.sv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jpe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Qualcomm_Snapdragon_processors#Snapdragon_865/865+_5G_(2020)_and_870_5G_(2021)" TargetMode="External"/><Relationship Id="rId3" Type="http://schemas.microsoft.com/office/2018/10/relationships/comments" Target="../comments/modernComment_FA6_1545FAEC.xml"/><Relationship Id="rId7" Type="http://schemas.openxmlformats.org/officeDocument/2006/relationships/hyperlink" Target="https://www.nvidia.com/en-us/data-center/tesla-t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angtze.sensetime.com/docs/introduction/S100/" TargetMode="External"/><Relationship Id="rId5" Type="http://schemas.openxmlformats.org/officeDocument/2006/relationships/hyperlink" Target="https://www.rock-chips.com/a/cn/product/RV11xilie/2020/0427/1075.html" TargetMode="External"/><Relationship Id="rId4" Type="http://schemas.openxmlformats.org/officeDocument/2006/relationships/hyperlink" Target="https://e.huawei.com/en/products/cloud-computing-dc/atlas/atlas-300-ai" TargetMode="External"/><Relationship Id="rId9" Type="http://schemas.openxmlformats.org/officeDocument/2006/relationships/hyperlink" Target="https://www.ti.com.cn/product/cn/TDA4V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18/10/relationships/comments" Target="../comments/modernComment_FC1_357288B4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18" Type="http://schemas.openxmlformats.org/officeDocument/2006/relationships/image" Target="../media/image42.png"/><Relationship Id="rId3" Type="http://schemas.microsoft.com/office/2018/10/relationships/comments" Target="../comments/modernComment_FC2_B078361A.xml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39.png"/><Relationship Id="rId10" Type="http://schemas.openxmlformats.org/officeDocument/2006/relationships/image" Target="../media/image18.png"/><Relationship Id="rId19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18/10/relationships/comments" Target="../comments/modernComment_FA7_A6921B7C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microsoft.com/office/2018/10/relationships/comments" Target="../comments/modernComment_FBC_CC30B41F.xml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72EAB-EA1D-CC4B-92A1-5CF5A25C8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5943"/>
            <a:ext cx="10515600" cy="1480457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白世豪 商汤科技 研究院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en-US" altLang="zh-CN" dirty="0"/>
              <a:t>Thursday,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November 24, 2022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F0A21C6-E57A-4FD5-AFD3-47165A119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42" y="2097063"/>
            <a:ext cx="12120716" cy="974049"/>
          </a:xfrm>
        </p:spPr>
        <p:txBody>
          <a:bodyPr/>
          <a:lstStyle/>
          <a:p>
            <a:pPr algn="ctr"/>
            <a:r>
              <a:rPr kumimoji="1" lang="en-US" altLang="zh-CN" sz="4400" dirty="0"/>
              <a:t>AAAI 2023</a:t>
            </a:r>
            <a:r>
              <a:rPr kumimoji="1" lang="zh-CN" altLang="en-US" sz="4400" dirty="0"/>
              <a:t>实用</a:t>
            </a:r>
            <a:r>
              <a:rPr kumimoji="1" lang="en-US" altLang="zh-CN" sz="4400" dirty="0"/>
              <a:t>AI</a:t>
            </a:r>
            <a:r>
              <a:rPr kumimoji="1" lang="zh-CN" altLang="en-US" sz="4400" dirty="0"/>
              <a:t>挑战赛介绍</a:t>
            </a:r>
            <a:endParaRPr kumimoji="1"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24840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OpenI </a:t>
            </a:r>
            <a:r>
              <a:rPr lang="zh-CN" altLang="en-US" dirty="0"/>
              <a:t>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6CCD61-F380-AB45-62E4-502E08650E3C}"/>
              </a:ext>
            </a:extLst>
          </p:cNvPr>
          <p:cNvSpPr txBox="1"/>
          <p:nvPr/>
        </p:nvSpPr>
        <p:spPr>
          <a:xfrm>
            <a:off x="1067075" y="1653115"/>
            <a:ext cx="7329087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在</a:t>
            </a:r>
            <a:r>
              <a:rPr lang="en-US" altLang="zh-CN" sz="1400" dirty="0"/>
              <a:t>OpenI</a:t>
            </a:r>
            <a:r>
              <a:rPr lang="zh-CN" altLang="en-US" sz="1400" dirty="0"/>
              <a:t>官网注册账号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在腾讯文档里填写用户名邮箱，加入</a:t>
            </a:r>
            <a:r>
              <a:rPr lang="en-US" altLang="zh-CN" sz="1400" dirty="0"/>
              <a:t>AAAI2023</a:t>
            </a:r>
            <a:r>
              <a:rPr lang="zh-CN" altLang="en-US" sz="1400" dirty="0"/>
              <a:t>群组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加入群组以后，每人可获得 </a:t>
            </a:r>
            <a:r>
              <a:rPr lang="en-US" altLang="zh-CN" sz="1400" b="1" dirty="0"/>
              <a:t>2 </a:t>
            </a:r>
            <a:r>
              <a:rPr lang="zh-CN" altLang="en-US" sz="1400" b="1" dirty="0"/>
              <a:t>块 </a:t>
            </a:r>
            <a:r>
              <a:rPr lang="en-US" altLang="zh-CN" sz="1400" b="1" dirty="0"/>
              <a:t>v100 </a:t>
            </a:r>
            <a:r>
              <a:rPr lang="zh-CN" altLang="en-US" sz="1400" dirty="0"/>
              <a:t>计算资源</a:t>
            </a:r>
            <a:endParaRPr lang="en-US" altLang="zh-CN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2BE2E4-E8D4-9C92-3AD1-E7C963EF12D2}"/>
              </a:ext>
            </a:extLst>
          </p:cNvPr>
          <p:cNvSpPr txBox="1"/>
          <p:nvPr/>
        </p:nvSpPr>
        <p:spPr>
          <a:xfrm>
            <a:off x="869232" y="1184586"/>
            <a:ext cx="2381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/>
              <a:t>用户注册</a:t>
            </a:r>
            <a:r>
              <a:rPr lang="en-US" altLang="zh-CN" dirty="0"/>
              <a:t>&amp;</a:t>
            </a:r>
            <a:r>
              <a:rPr lang="zh-CN" altLang="en-US" dirty="0"/>
              <a:t>加入群组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0B78DED-93A0-0507-CA31-3BB54C32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351" y="1128706"/>
            <a:ext cx="1785951" cy="18002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1185DC9-FF4C-B83F-2199-FE85B1AD3101}"/>
              </a:ext>
            </a:extLst>
          </p:cNvPr>
          <p:cNvSpPr txBox="1"/>
          <p:nvPr/>
        </p:nvSpPr>
        <p:spPr>
          <a:xfrm>
            <a:off x="9082506" y="918423"/>
            <a:ext cx="134908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扫码填写用户名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E64210F-DD0C-B7CD-6A79-13AC2EB900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 t="-488" r="234" b="63076"/>
          <a:stretch/>
        </p:blipFill>
        <p:spPr>
          <a:xfrm>
            <a:off x="812801" y="3612398"/>
            <a:ext cx="2494280" cy="256577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8C6C3BB-4D1F-68DA-B6F8-374711AB30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71" y="3039768"/>
            <a:ext cx="2874275" cy="371103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A5B8E62-4562-4DB9-966A-9A52B636FB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3" r="59982" b="31482"/>
          <a:stretch/>
        </p:blipFill>
        <p:spPr>
          <a:xfrm>
            <a:off x="8672543" y="3278421"/>
            <a:ext cx="2635538" cy="333388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4DB8C01-5AC9-E317-AA2E-F0144C931417}"/>
              </a:ext>
            </a:extLst>
          </p:cNvPr>
          <p:cNvSpPr txBox="1"/>
          <p:nvPr/>
        </p:nvSpPr>
        <p:spPr>
          <a:xfrm>
            <a:off x="869231" y="2915819"/>
            <a:ext cx="17658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/>
              <a:t>创建代码仓库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9D53115A-9312-A5DC-3ED1-E3116B70A43C}"/>
              </a:ext>
            </a:extLst>
          </p:cNvPr>
          <p:cNvSpPr/>
          <p:nvPr/>
        </p:nvSpPr>
        <p:spPr>
          <a:xfrm>
            <a:off x="3474720" y="4841239"/>
            <a:ext cx="736600" cy="21334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88A94A48-2EA0-A91D-8265-954D75EC9B0B}"/>
              </a:ext>
            </a:extLst>
          </p:cNvPr>
          <p:cNvSpPr/>
          <p:nvPr/>
        </p:nvSpPr>
        <p:spPr>
          <a:xfrm>
            <a:off x="7813040" y="4841239"/>
            <a:ext cx="736600" cy="21334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50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073" y="403857"/>
            <a:ext cx="4340470" cy="266033"/>
          </a:xfrm>
        </p:spPr>
        <p:txBody>
          <a:bodyPr/>
          <a:lstStyle/>
          <a:p>
            <a:r>
              <a:rPr lang="en-US" altLang="zh-CN" dirty="0"/>
              <a:t>OpenI </a:t>
            </a:r>
            <a:r>
              <a:rPr lang="zh-CN" altLang="en-US" dirty="0"/>
              <a:t>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920538" y="6602454"/>
            <a:ext cx="159359" cy="148348"/>
          </a:xfrm>
        </p:spPr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DF9BF-2AD4-20D1-D140-1614DBF91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38" y="2392463"/>
            <a:ext cx="5223759" cy="2753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8534AD-A4BA-41FF-5582-778B536EC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4" y="2392464"/>
            <a:ext cx="5613546" cy="2753896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2A77B7B0-73E0-8752-412D-C324B8B1D454}"/>
              </a:ext>
            </a:extLst>
          </p:cNvPr>
          <p:cNvSpPr/>
          <p:nvPr/>
        </p:nvSpPr>
        <p:spPr>
          <a:xfrm>
            <a:off x="6009704" y="3769411"/>
            <a:ext cx="736600" cy="21334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A3150A-175C-DB99-367F-F911AA470ADF}"/>
              </a:ext>
            </a:extLst>
          </p:cNvPr>
          <p:cNvSpPr txBox="1"/>
          <p:nvPr/>
        </p:nvSpPr>
        <p:spPr>
          <a:xfrm>
            <a:off x="286324" y="1342310"/>
            <a:ext cx="13042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/>
              <a:t>数据获取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83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OpenI </a:t>
            </a:r>
            <a:r>
              <a:rPr lang="zh-CN" altLang="en-US" dirty="0"/>
              <a:t>使用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5089ED4-BEEC-BD55-838C-13075B886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21"/>
          <a:stretch/>
        </p:blipFill>
        <p:spPr>
          <a:xfrm>
            <a:off x="108383" y="1179172"/>
            <a:ext cx="6089217" cy="18040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934CF3C-C706-BA24-BF9E-55771DEA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6" y="3200400"/>
            <a:ext cx="4078474" cy="35979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4AA9005-13E4-677A-0784-B528EA7C8C4E}"/>
              </a:ext>
            </a:extLst>
          </p:cNvPr>
          <p:cNvSpPr txBox="1"/>
          <p:nvPr/>
        </p:nvSpPr>
        <p:spPr>
          <a:xfrm>
            <a:off x="6768404" y="1179172"/>
            <a:ext cx="13042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/>
              <a:t>代码调试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F173DED-C515-FEDF-6525-D9D092AFF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2" t="-3106" r="43722" b="2868"/>
          <a:stretch/>
        </p:blipFill>
        <p:spPr>
          <a:xfrm>
            <a:off x="6468702" y="3200400"/>
            <a:ext cx="4621548" cy="359791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FE0800A-E4E3-D0F0-98DB-E51D37294884}"/>
              </a:ext>
            </a:extLst>
          </p:cNvPr>
          <p:cNvSpPr txBox="1"/>
          <p:nvPr/>
        </p:nvSpPr>
        <p:spPr>
          <a:xfrm>
            <a:off x="6888480" y="1605280"/>
            <a:ext cx="481076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选择代码分支 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AAAI_challenge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设置镜像地址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/>
              <a:t>选择计算资源配置</a:t>
            </a:r>
            <a:endParaRPr lang="en-US" altLang="zh-CN" sz="16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数据：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/dataset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；模型：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/model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；</a:t>
            </a:r>
            <a:r>
              <a:rPr lang="zh-CN" altLang="en-US" sz="1600" dirty="0"/>
              <a:t>代码</a:t>
            </a:r>
            <a:r>
              <a:rPr lang="en-US" altLang="zh-CN" sz="1600" dirty="0"/>
              <a:t>: /code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3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OpenI </a:t>
            </a:r>
            <a:r>
              <a:rPr lang="zh-CN" altLang="en-US" dirty="0"/>
              <a:t>使用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F30604-792E-1C15-FA6C-D7D49E809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20" y="2458202"/>
            <a:ext cx="4631093" cy="4292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E7E194-3E48-BD23-920A-F1FCC85F0A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" b="54878"/>
          <a:stretch/>
        </p:blipFill>
        <p:spPr>
          <a:xfrm>
            <a:off x="394283" y="1011222"/>
            <a:ext cx="5881014" cy="12766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B8E342-60D8-FBCB-4F9E-8513DD67F7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" b="54878"/>
          <a:stretch/>
        </p:blipFill>
        <p:spPr>
          <a:xfrm>
            <a:off x="394283" y="1044774"/>
            <a:ext cx="5881014" cy="12766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F41ACC1-102B-E4C3-CA0C-3F4C635190D0}"/>
              </a:ext>
            </a:extLst>
          </p:cNvPr>
          <p:cNvSpPr txBox="1"/>
          <p:nvPr/>
        </p:nvSpPr>
        <p:spPr>
          <a:xfrm>
            <a:off x="6501704" y="1179172"/>
            <a:ext cx="18219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训练任务提交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D692F5-BC05-A879-3C0E-F137C156106D}"/>
              </a:ext>
            </a:extLst>
          </p:cNvPr>
          <p:cNvSpPr txBox="1"/>
          <p:nvPr/>
        </p:nvSpPr>
        <p:spPr>
          <a:xfrm>
            <a:off x="6621779" y="1605280"/>
            <a:ext cx="5548200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选择代码分支 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AAAI_challenge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设置镜像地址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设置入口文件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train.py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，并添加命令行参数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数据：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tmp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/dataset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；</a:t>
            </a:r>
            <a:r>
              <a:rPr lang="zh-CN" altLang="en-US" sz="1600" dirty="0"/>
              <a:t>代码</a:t>
            </a:r>
            <a:r>
              <a:rPr lang="en-US" altLang="zh-CN" sz="1600" dirty="0"/>
              <a:t>: /</a:t>
            </a:r>
            <a:r>
              <a:rPr lang="en-US" altLang="zh-CN" sz="1600" dirty="0" err="1"/>
              <a:t>tmp</a:t>
            </a:r>
            <a:r>
              <a:rPr lang="en-US" altLang="zh-CN" sz="1600" dirty="0"/>
              <a:t>/code/</a:t>
            </a:r>
            <a:r>
              <a:rPr lang="en-US" altLang="zh-CN" sz="1600" dirty="0" err="1"/>
              <a:t>repo_name</a:t>
            </a:r>
            <a:r>
              <a:rPr lang="en-US" altLang="zh-CN" sz="1600" dirty="0"/>
              <a:t>/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/>
              <a:t>输出：</a:t>
            </a:r>
            <a:r>
              <a:rPr lang="en-US" altLang="zh-CN" sz="1600" dirty="0"/>
              <a:t>/</a:t>
            </a:r>
            <a:r>
              <a:rPr lang="en-US" altLang="zh-CN" sz="1600" dirty="0" err="1"/>
              <a:t>tmp</a:t>
            </a:r>
            <a:r>
              <a:rPr lang="en-US" altLang="zh-CN" sz="1600" dirty="0"/>
              <a:t>/output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注意：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如使用自己的训练代码，请在模型保存语句后面，添加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os.system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(“cd /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tmp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script_for_grampus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 &amp;&amp;./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uploader_for_gpu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” + “/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tmp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/output/”)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，以便于将输出上传到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tmp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/output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目录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B7A7B2E-813B-73E0-B59C-79B590DFC5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0" r="2357" b="10752"/>
          <a:stretch/>
        </p:blipFill>
        <p:spPr>
          <a:xfrm>
            <a:off x="6888479" y="5155971"/>
            <a:ext cx="4631093" cy="1594831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09A080D-8BB5-7212-BA9F-F6027D5CAA2B}"/>
              </a:ext>
            </a:extLst>
          </p:cNvPr>
          <p:cNvCxnSpPr>
            <a:cxnSpLocks/>
          </p:cNvCxnSpPr>
          <p:nvPr/>
        </p:nvCxnSpPr>
        <p:spPr>
          <a:xfrm flipV="1">
            <a:off x="2193721" y="5846778"/>
            <a:ext cx="5057979" cy="2771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89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实验设置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5C5AE2-30BD-2EE9-01F9-FD301F38F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1" y="1106646"/>
            <a:ext cx="6908144" cy="1885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E94FAE5-0972-1762-6D46-89C258E4D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3" y="3641986"/>
            <a:ext cx="6751681" cy="28442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A9941B-C04E-C51D-E1BD-0AEEE21006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41397"/>
          <a:stretch/>
        </p:blipFill>
        <p:spPr>
          <a:xfrm>
            <a:off x="7743593" y="4062234"/>
            <a:ext cx="4048357" cy="241156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8AD8B97-6620-E465-F072-BFB33AFC1D2A}"/>
              </a:ext>
            </a:extLst>
          </p:cNvPr>
          <p:cNvSpPr txBox="1"/>
          <p:nvPr/>
        </p:nvSpPr>
        <p:spPr>
          <a:xfrm>
            <a:off x="7536754" y="1585572"/>
            <a:ext cx="18219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训练任务提交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671A53-E2AD-9A29-43D9-618003EF82DF}"/>
              </a:ext>
            </a:extLst>
          </p:cNvPr>
          <p:cNvSpPr txBox="1"/>
          <p:nvPr/>
        </p:nvSpPr>
        <p:spPr>
          <a:xfrm>
            <a:off x="7656829" y="2011680"/>
            <a:ext cx="343027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/>
              <a:t>查看训练</a:t>
            </a:r>
            <a:r>
              <a:rPr lang="en-US" altLang="zh-CN" sz="1600" dirty="0"/>
              <a:t>log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下载训练模型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/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onnx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文件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83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C6B73E6-C576-4DBD-A279-6B317BE18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17" y="693992"/>
            <a:ext cx="11035937" cy="1534955"/>
          </a:xfrm>
        </p:spPr>
        <p:txBody>
          <a:bodyPr/>
          <a:lstStyle/>
          <a:p>
            <a:pPr algn="ctr"/>
            <a:r>
              <a:rPr lang="zh-CN" altLang="en-US" dirty="0"/>
              <a:t>感谢聆听</a:t>
            </a:r>
            <a:r>
              <a:rPr lang="en-US" altLang="zh-CN" dirty="0"/>
              <a:t>!</a:t>
            </a:r>
          </a:p>
          <a:p>
            <a:pPr algn="ctr"/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9EBFC9-4CAC-240B-0499-E6D0DD0E0B68}"/>
              </a:ext>
            </a:extLst>
          </p:cNvPr>
          <p:cNvSpPr txBox="1"/>
          <p:nvPr/>
        </p:nvSpPr>
        <p:spPr>
          <a:xfrm>
            <a:off x="1762124" y="5629729"/>
            <a:ext cx="8067676" cy="881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比赛官网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https://practical-dl.sensecore.cn/#/intro</a:t>
            </a:r>
            <a:endParaRPr lang="zh-CN" altLang="zh-CN" sz="1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官方样例</a:t>
            </a:r>
            <a:r>
              <a:rPr lang="zh-CN" altLang="zh-CN" sz="1800" b="1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u="sng" kern="100" dirty="0">
                <a:solidFill>
                  <a:srgbClr val="0000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https://github.com/ModelTC/AAAI2023_EAMPD</a:t>
            </a:r>
            <a:endParaRPr lang="zh-CN" altLang="zh-CN" sz="1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16C9E4-3E3D-3A90-C395-144C7AD4C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98" y="2490054"/>
            <a:ext cx="1713600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8BB3AEE-EF37-F59B-5576-10E511A9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03" y="2488494"/>
            <a:ext cx="1713600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3CB0CF-4A3F-26C0-6FD4-0F1B9FE393DD}"/>
              </a:ext>
            </a:extLst>
          </p:cNvPr>
          <p:cNvSpPr txBox="1"/>
          <p:nvPr/>
        </p:nvSpPr>
        <p:spPr>
          <a:xfrm>
            <a:off x="1762124" y="4280095"/>
            <a:ext cx="119538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比赛官网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05BBB8-6CAF-0B9A-FC6E-4C6A42999C75}"/>
              </a:ext>
            </a:extLst>
          </p:cNvPr>
          <p:cNvSpPr txBox="1"/>
          <p:nvPr/>
        </p:nvSpPr>
        <p:spPr>
          <a:xfrm>
            <a:off x="4228308" y="4280095"/>
            <a:ext cx="13835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官方样例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D03F19-50ED-9AFC-63D1-F95B5CFF87B5}"/>
              </a:ext>
            </a:extLst>
          </p:cNvPr>
          <p:cNvSpPr txBox="1"/>
          <p:nvPr/>
        </p:nvSpPr>
        <p:spPr>
          <a:xfrm>
            <a:off x="7041837" y="4278535"/>
            <a:ext cx="119538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答疑群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130B5-71AB-2005-0CCE-48A31AE1F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187" y="2488494"/>
            <a:ext cx="1713600" cy="1713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7E99F6-8001-FFEB-9721-E02DE748A9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93" y="2488494"/>
            <a:ext cx="1713600" cy="1713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766434-709C-4574-CBC9-9824715411BD}"/>
              </a:ext>
            </a:extLst>
          </p:cNvPr>
          <p:cNvSpPr txBox="1"/>
          <p:nvPr/>
        </p:nvSpPr>
        <p:spPr>
          <a:xfrm>
            <a:off x="9598599" y="4276975"/>
            <a:ext cx="119538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扫码拉群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4746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05E2EE-FDFD-4B98-9EC8-10BE68D00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graphicFrame>
        <p:nvGraphicFramePr>
          <p:cNvPr id="54" name="表格 54">
            <a:extLst>
              <a:ext uri="{FF2B5EF4-FFF2-40B4-BE49-F238E27FC236}">
                <a16:creationId xmlns:a16="http://schemas.microsoft.com/office/drawing/2014/main" id="{F94B51DD-D168-47D7-8446-3E6339A8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19609"/>
              </p:ext>
            </p:extLst>
          </p:nvPr>
        </p:nvGraphicFramePr>
        <p:xfrm>
          <a:off x="4201944" y="3627120"/>
          <a:ext cx="7578953" cy="2823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337">
                  <a:extLst>
                    <a:ext uri="{9D8B030D-6E8A-4147-A177-3AD203B41FA5}">
                      <a16:colId xmlns:a16="http://schemas.microsoft.com/office/drawing/2014/main" val="1320902047"/>
                    </a:ext>
                  </a:extLst>
                </a:gridCol>
                <a:gridCol w="4829453">
                  <a:extLst>
                    <a:ext uri="{9D8B030D-6E8A-4147-A177-3AD203B41FA5}">
                      <a16:colId xmlns:a16="http://schemas.microsoft.com/office/drawing/2014/main" val="2498488997"/>
                    </a:ext>
                  </a:extLst>
                </a:gridCol>
                <a:gridCol w="1470163">
                  <a:extLst>
                    <a:ext uri="{9D8B030D-6E8A-4147-A177-3AD203B41FA5}">
                      <a16:colId xmlns:a16="http://schemas.microsoft.com/office/drawing/2014/main" val="193213646"/>
                    </a:ext>
                  </a:extLst>
                </a:gridCol>
              </a:tblGrid>
              <a:tr h="6639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1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比赛背景介绍</a:t>
                      </a: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P03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85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2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赛题分析</a:t>
                      </a: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P04-P06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1338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3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参赛样例教程</a:t>
                      </a: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P07-P09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23153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Part 4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OpenI </a:t>
                      </a:r>
                      <a:r>
                        <a:rPr lang="zh-CN" alt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使用</a:t>
                      </a:r>
                      <a:endParaRPr lang="en-US" altLang="zh-CN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P10-P14</a:t>
                      </a:r>
                      <a:endParaRPr lang="zh-CN" altLang="en-US" sz="2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108000" marT="72000" marB="7200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3315"/>
                  </a:ext>
                </a:extLst>
              </a:tr>
            </a:tbl>
          </a:graphicData>
        </a:graphic>
      </p:graphicFrame>
      <p:sp>
        <p:nvSpPr>
          <p:cNvPr id="56" name="灯片编号占位符 55">
            <a:extLst>
              <a:ext uri="{FF2B5EF4-FFF2-40B4-BE49-F238E27FC236}">
                <a16:creationId xmlns:a16="http://schemas.microsoft.com/office/drawing/2014/main" id="{A7FD9E6C-A141-40EC-ABD8-0C6333B9E4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95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比赛背景介绍</a:t>
            </a: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4B51A5AB-3789-293B-CB20-62A973FC09D8}"/>
              </a:ext>
            </a:extLst>
          </p:cNvPr>
          <p:cNvSpPr txBox="1"/>
          <p:nvPr/>
        </p:nvSpPr>
        <p:spPr>
          <a:xfrm>
            <a:off x="5244306" y="3128919"/>
            <a:ext cx="2720305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双赛道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23E15E4-59AC-BAB7-232C-1B083665AA40}"/>
              </a:ext>
            </a:extLst>
          </p:cNvPr>
          <p:cNvSpPr txBox="1"/>
          <p:nvPr/>
        </p:nvSpPr>
        <p:spPr>
          <a:xfrm>
            <a:off x="293204" y="3097487"/>
            <a:ext cx="3673269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款硬件、覆盖三大场景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97B55E50-F6E1-2553-AE8C-99AE21DA9DEB}"/>
              </a:ext>
            </a:extLst>
          </p:cNvPr>
          <p:cNvSpPr txBox="1"/>
          <p:nvPr/>
        </p:nvSpPr>
        <p:spPr>
          <a:xfrm>
            <a:off x="281065" y="5187952"/>
            <a:ext cx="4664428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首个自动驾驶交通信号灯数据集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EE3783-EDDE-6E69-BB38-39F07739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1" y="3771087"/>
            <a:ext cx="1233299" cy="507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79DF2E-7AAD-4610-212C-45DBF04E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39" y="3780923"/>
            <a:ext cx="736666" cy="5078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D96952-3FE8-036F-1133-59C931FC5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855" y="3785687"/>
            <a:ext cx="1813777" cy="50866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158E613-5591-47F4-173E-829DF2628627}"/>
              </a:ext>
            </a:extLst>
          </p:cNvPr>
          <p:cNvSpPr/>
          <p:nvPr/>
        </p:nvSpPr>
        <p:spPr>
          <a:xfrm>
            <a:off x="710191" y="4556350"/>
            <a:ext cx="1181779" cy="399045"/>
          </a:xfrm>
          <a:prstGeom prst="rect">
            <a:avLst/>
          </a:prstGeom>
          <a:solidFill>
            <a:srgbClr val="FF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STPU</a:t>
            </a:r>
            <a:endParaRPr kumimoji="1" lang="zh-CN" alt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84DE91F5-CD2F-1AFC-22E9-1213525E1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9838" y="4603804"/>
            <a:ext cx="2667000" cy="3429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1D80D1-88D0-F5A9-0909-59C28A3F9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0208" y="3908714"/>
            <a:ext cx="1210200" cy="3856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76F3C0-8F3A-58E2-44BF-A8D5A7376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480" y="4728395"/>
            <a:ext cx="1119656" cy="1370614"/>
          </a:xfrm>
          <a:prstGeom prst="rect">
            <a:avLst/>
          </a:prstGeom>
        </p:spPr>
      </p:pic>
      <p:sp>
        <p:nvSpPr>
          <p:cNvPr id="21" name="文本框 10">
            <a:extLst>
              <a:ext uri="{FF2B5EF4-FFF2-40B4-BE49-F238E27FC236}">
                <a16:creationId xmlns:a16="http://schemas.microsoft.com/office/drawing/2014/main" id="{43F85D80-28FE-F42E-6C1A-055E537D9157}"/>
              </a:ext>
            </a:extLst>
          </p:cNvPr>
          <p:cNvSpPr txBox="1"/>
          <p:nvPr/>
        </p:nvSpPr>
        <p:spPr>
          <a:xfrm>
            <a:off x="5712327" y="3778402"/>
            <a:ext cx="1103726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赛道一：</a:t>
            </a: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D8FD804F-DDE8-989A-3D30-4AF4B4A89C9C}"/>
              </a:ext>
            </a:extLst>
          </p:cNvPr>
          <p:cNvSpPr txBox="1"/>
          <p:nvPr/>
        </p:nvSpPr>
        <p:spPr>
          <a:xfrm>
            <a:off x="5712327" y="5126033"/>
            <a:ext cx="1103726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赛道二：</a:t>
            </a: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D84755CC-620D-0403-329B-0329A48F981F}"/>
              </a:ext>
            </a:extLst>
          </p:cNvPr>
          <p:cNvSpPr txBox="1"/>
          <p:nvPr/>
        </p:nvSpPr>
        <p:spPr>
          <a:xfrm>
            <a:off x="851160" y="1215336"/>
            <a:ext cx="1103726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</a:t>
            </a:r>
          </a:p>
        </p:txBody>
      </p:sp>
      <p:sp>
        <p:nvSpPr>
          <p:cNvPr id="24" name="文本框 10">
            <a:extLst>
              <a:ext uri="{FF2B5EF4-FFF2-40B4-BE49-F238E27FC236}">
                <a16:creationId xmlns:a16="http://schemas.microsoft.com/office/drawing/2014/main" id="{337E6555-4FF0-5F58-2480-6EF94708D4A1}"/>
              </a:ext>
            </a:extLst>
          </p:cNvPr>
          <p:cNvSpPr txBox="1"/>
          <p:nvPr/>
        </p:nvSpPr>
        <p:spPr>
          <a:xfrm>
            <a:off x="862599" y="2391386"/>
            <a:ext cx="1103726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智能驾驶</a:t>
            </a:r>
          </a:p>
        </p:txBody>
      </p:sp>
      <p:sp>
        <p:nvSpPr>
          <p:cNvPr id="25" name="文本框 10">
            <a:extLst>
              <a:ext uri="{FF2B5EF4-FFF2-40B4-BE49-F238E27FC236}">
                <a16:creationId xmlns:a16="http://schemas.microsoft.com/office/drawing/2014/main" id="{502D61A8-9273-3DC2-6337-F4080F972A9B}"/>
              </a:ext>
            </a:extLst>
          </p:cNvPr>
          <p:cNvSpPr txBox="1"/>
          <p:nvPr/>
        </p:nvSpPr>
        <p:spPr>
          <a:xfrm>
            <a:off x="861720" y="1818353"/>
            <a:ext cx="1103726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智能手机</a:t>
            </a:r>
          </a:p>
        </p:txBody>
      </p:sp>
      <p:pic>
        <p:nvPicPr>
          <p:cNvPr id="26" name="图形 25" descr="城市 轮廓">
            <a:extLst>
              <a:ext uri="{FF2B5EF4-FFF2-40B4-BE49-F238E27FC236}">
                <a16:creationId xmlns:a16="http://schemas.microsoft.com/office/drawing/2014/main" id="{42611088-C94C-171C-4493-4E20EEC916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1516" y="1226424"/>
            <a:ext cx="511674" cy="511674"/>
          </a:xfrm>
          <a:prstGeom prst="rect">
            <a:avLst/>
          </a:prstGeom>
        </p:spPr>
      </p:pic>
      <p:pic>
        <p:nvPicPr>
          <p:cNvPr id="27" name="图形 26" descr="敞篷车 轮廓">
            <a:extLst>
              <a:ext uri="{FF2B5EF4-FFF2-40B4-BE49-F238E27FC236}">
                <a16:creationId xmlns:a16="http://schemas.microsoft.com/office/drawing/2014/main" id="{FADA590D-62E2-767C-EB84-D157B62030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4063" y="2254050"/>
            <a:ext cx="820184" cy="820184"/>
          </a:xfrm>
          <a:prstGeom prst="rect">
            <a:avLst/>
          </a:prstGeom>
        </p:spPr>
      </p:pic>
      <p:pic>
        <p:nvPicPr>
          <p:cNvPr id="28" name="图形 27" descr="智能手机 轮廓">
            <a:extLst>
              <a:ext uri="{FF2B5EF4-FFF2-40B4-BE49-F238E27FC236}">
                <a16:creationId xmlns:a16="http://schemas.microsoft.com/office/drawing/2014/main" id="{1CB87D57-1154-BCBA-2AEC-6FAD6060D2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07650" y="1829599"/>
            <a:ext cx="511673" cy="51167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710EDD-4B4D-2E10-D39B-F526E26D7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840" y="5744284"/>
            <a:ext cx="615166" cy="60016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EA745F8-1F63-FBFD-004C-E8E9DE7771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7656" y="5765481"/>
            <a:ext cx="253080" cy="600162"/>
          </a:xfrm>
          <a:prstGeom prst="rect">
            <a:avLst/>
          </a:prstGeom>
        </p:spPr>
      </p:pic>
      <p:pic>
        <p:nvPicPr>
          <p:cNvPr id="31" name="Picture 10" descr="塔式服务器-服务器-服务器-塔式服务器,Systen,ThinkServer-联想商用官网">
            <a:extLst>
              <a:ext uri="{FF2B5EF4-FFF2-40B4-BE49-F238E27FC236}">
                <a16:creationId xmlns:a16="http://schemas.microsoft.com/office/drawing/2014/main" id="{F0879BC6-5EB3-4578-3E6F-362F1AE6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2" y="1194746"/>
            <a:ext cx="1627227" cy="90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What is a DSP in an Android Headunit?">
            <a:extLst>
              <a:ext uri="{FF2B5EF4-FFF2-40B4-BE49-F238E27FC236}">
                <a16:creationId xmlns:a16="http://schemas.microsoft.com/office/drawing/2014/main" id="{85D721F7-17EA-9421-475C-FE73D9CA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32" y="1401436"/>
            <a:ext cx="1261549" cy="55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Atlas 300 AI加速卡Atlas人工智能平台_江苏霆峰电子科技有限公司">
            <a:extLst>
              <a:ext uri="{FF2B5EF4-FFF2-40B4-BE49-F238E27FC236}">
                <a16:creationId xmlns:a16="http://schemas.microsoft.com/office/drawing/2014/main" id="{48103F7D-401F-6892-3064-DFBB0AB80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8328" r="7699" b="7534"/>
          <a:stretch/>
        </p:blipFill>
        <p:spPr bwMode="auto">
          <a:xfrm>
            <a:off x="5895882" y="2089064"/>
            <a:ext cx="1393874" cy="7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SK-TDA4VM | 购买TI 器件| 德州仪器TI.com.cn">
            <a:extLst>
              <a:ext uri="{FF2B5EF4-FFF2-40B4-BE49-F238E27FC236}">
                <a16:creationId xmlns:a16="http://schemas.microsoft.com/office/drawing/2014/main" id="{043634B3-6738-F4DD-BA80-2952DCA1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55" y="2192150"/>
            <a:ext cx="1145173" cy="6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141052B-77DF-86BE-82E4-E5408C18BE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98386" y="5747547"/>
            <a:ext cx="622300" cy="596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670950-57CB-94C0-5896-50C0CAC0DB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2494" y="5747547"/>
            <a:ext cx="550984" cy="59689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044C5F6-7421-D7FA-2AFB-57844A5F10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80077" y="5754174"/>
            <a:ext cx="1316761" cy="590272"/>
          </a:xfrm>
          <a:prstGeom prst="rect">
            <a:avLst/>
          </a:prstGeom>
        </p:spPr>
      </p:pic>
      <p:cxnSp>
        <p:nvCxnSpPr>
          <p:cNvPr id="38" name="直线连接符 25615">
            <a:extLst>
              <a:ext uri="{FF2B5EF4-FFF2-40B4-BE49-F238E27FC236}">
                <a16:creationId xmlns:a16="http://schemas.microsoft.com/office/drawing/2014/main" id="{CD7F475A-2F2C-C658-1C7C-FFA1C31CB1B2}"/>
              </a:ext>
            </a:extLst>
          </p:cNvPr>
          <p:cNvCxnSpPr>
            <a:cxnSpLocks/>
          </p:cNvCxnSpPr>
          <p:nvPr/>
        </p:nvCxnSpPr>
        <p:spPr>
          <a:xfrm>
            <a:off x="138332" y="3022301"/>
            <a:ext cx="119036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6647B4E-B078-0926-8418-A4F2AD13AE80}"/>
              </a:ext>
            </a:extLst>
          </p:cNvPr>
          <p:cNvSpPr txBox="1"/>
          <p:nvPr/>
        </p:nvSpPr>
        <p:spPr>
          <a:xfrm>
            <a:off x="4316334" y="1566572"/>
            <a:ext cx="80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BFB732-96C5-A3A8-9429-65D47492E5A1}"/>
              </a:ext>
            </a:extLst>
          </p:cNvPr>
          <p:cNvSpPr txBox="1"/>
          <p:nvPr/>
        </p:nvSpPr>
        <p:spPr>
          <a:xfrm>
            <a:off x="7213805" y="1521324"/>
            <a:ext cx="80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49722C0-13C7-D7E3-5F94-96A9EE2DFE1A}"/>
              </a:ext>
            </a:extLst>
          </p:cNvPr>
          <p:cNvSpPr txBox="1"/>
          <p:nvPr/>
        </p:nvSpPr>
        <p:spPr>
          <a:xfrm>
            <a:off x="7174211" y="2333346"/>
            <a:ext cx="80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7066F6A-FE6B-5506-EA33-693A968DE344}"/>
              </a:ext>
            </a:extLst>
          </p:cNvPr>
          <p:cNvSpPr txBox="1"/>
          <p:nvPr/>
        </p:nvSpPr>
        <p:spPr>
          <a:xfrm>
            <a:off x="4320924" y="2367732"/>
            <a:ext cx="80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dirty="0"/>
          </a:p>
        </p:txBody>
      </p:sp>
      <p:sp>
        <p:nvSpPr>
          <p:cNvPr id="43" name="右箭头 25622">
            <a:extLst>
              <a:ext uri="{FF2B5EF4-FFF2-40B4-BE49-F238E27FC236}">
                <a16:creationId xmlns:a16="http://schemas.microsoft.com/office/drawing/2014/main" id="{DADEEAE3-54D1-464F-3825-BB656C8E2DEC}"/>
              </a:ext>
            </a:extLst>
          </p:cNvPr>
          <p:cNvSpPr/>
          <p:nvPr/>
        </p:nvSpPr>
        <p:spPr>
          <a:xfrm>
            <a:off x="3081323" y="1815761"/>
            <a:ext cx="1036774" cy="3179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25623">
            <a:extLst>
              <a:ext uri="{FF2B5EF4-FFF2-40B4-BE49-F238E27FC236}">
                <a16:creationId xmlns:a16="http://schemas.microsoft.com/office/drawing/2014/main" id="{542277CD-3D01-B5E8-8466-7D80B250776A}"/>
              </a:ext>
            </a:extLst>
          </p:cNvPr>
          <p:cNvSpPr/>
          <p:nvPr/>
        </p:nvSpPr>
        <p:spPr>
          <a:xfrm>
            <a:off x="8369529" y="1835545"/>
            <a:ext cx="1036774" cy="3179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Graphic 13" descr="Lightbulb and gear with solid fill">
            <a:extLst>
              <a:ext uri="{FF2B5EF4-FFF2-40B4-BE49-F238E27FC236}">
                <a16:creationId xmlns:a16="http://schemas.microsoft.com/office/drawing/2014/main" id="{4A1CCAF0-6B0E-493A-C6FE-EE0D21B1A4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79691" y="1233004"/>
            <a:ext cx="441034" cy="441034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343B017A-D23B-F901-B991-33B3234E1AA4}"/>
              </a:ext>
            </a:extLst>
          </p:cNvPr>
          <p:cNvSpPr txBox="1"/>
          <p:nvPr/>
        </p:nvSpPr>
        <p:spPr>
          <a:xfrm>
            <a:off x="10279796" y="1141445"/>
            <a:ext cx="16234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如何设计高效鲁棒的网络结构？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7" name="图形 46" descr="添加 纯色填充">
            <a:extLst>
              <a:ext uri="{FF2B5EF4-FFF2-40B4-BE49-F238E27FC236}">
                <a16:creationId xmlns:a16="http://schemas.microsoft.com/office/drawing/2014/main" id="{6325749A-AB62-22F2-392E-5D48FA97366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537901" y="4403436"/>
            <a:ext cx="224021" cy="224021"/>
          </a:xfrm>
          <a:prstGeom prst="rect">
            <a:avLst/>
          </a:prstGeom>
        </p:spPr>
      </p:pic>
      <p:pic>
        <p:nvPicPr>
          <p:cNvPr id="48" name="Picture 23">
            <a:extLst>
              <a:ext uri="{FF2B5EF4-FFF2-40B4-BE49-F238E27FC236}">
                <a16:creationId xmlns:a16="http://schemas.microsoft.com/office/drawing/2014/main" id="{ACB7AC2B-5D2E-3AE3-3981-727F68ECC22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4962" y="1893825"/>
            <a:ext cx="1750843" cy="84323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85D270D-92C4-6BEB-F461-FD291CCEA58A}"/>
              </a:ext>
            </a:extLst>
          </p:cNvPr>
          <p:cNvSpPr txBox="1"/>
          <p:nvPr/>
        </p:nvSpPr>
        <p:spPr>
          <a:xfrm>
            <a:off x="6057098" y="4312716"/>
            <a:ext cx="3349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挖掘单一平台硬件特性，设计特定硬件下的高效鲁棒模型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3AAE78-34B5-1812-B5C2-0A0FAEC1877B}"/>
              </a:ext>
            </a:extLst>
          </p:cNvPr>
          <p:cNvSpPr txBox="1"/>
          <p:nvPr/>
        </p:nvSpPr>
        <p:spPr>
          <a:xfrm>
            <a:off x="5926532" y="5731708"/>
            <a:ext cx="3349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综合考虑多硬件平台特性，设计多平台通用的高效鲁棒模型</a:t>
            </a:r>
            <a:endParaRPr lang="zh-CN" altLang="en-US" sz="1600" dirty="0"/>
          </a:p>
        </p:txBody>
      </p:sp>
      <p:sp>
        <p:nvSpPr>
          <p:cNvPr id="58" name="灯片编号占位符 55">
            <a:extLst>
              <a:ext uri="{FF2B5EF4-FFF2-40B4-BE49-F238E27FC236}">
                <a16:creationId xmlns:a16="http://schemas.microsoft.com/office/drawing/2014/main" id="{4366AC3E-2CF0-9A27-DD55-E6673A0AC402}"/>
              </a:ext>
            </a:extLst>
          </p:cNvPr>
          <p:cNvSpPr txBox="1">
            <a:spLocks/>
          </p:cNvSpPr>
          <p:nvPr/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kumimoji="1" sz="1200">
                <a:solidFill>
                  <a:srgbClr val="888888"/>
                </a:solidFill>
              </a:defRPr>
            </a:lvl1pPr>
            <a:lvl2pPr marL="457200" marR="0" indent="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defRPr>
            </a:lvl2pPr>
            <a:lvl3pPr marL="914400" marR="0" indent="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defRPr>
            </a:lvl3pPr>
            <a:lvl4pPr marL="1371600" marR="0" indent="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defRPr>
            </a:lvl4pPr>
            <a:lvl5pPr marL="1828800" marR="0" indent="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C93FE00-0B4C-AF40-8F57-0F2E12FDE392}" type="slidenum">
              <a:rPr lang="zh-CN" altLang="en-US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6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赛题分析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A8CBA8-63CE-7D60-0E45-2B8A789B984D}"/>
              </a:ext>
            </a:extLst>
          </p:cNvPr>
          <p:cNvSpPr txBox="1"/>
          <p:nvPr/>
        </p:nvSpPr>
        <p:spPr>
          <a:xfrm>
            <a:off x="1006194" y="1215182"/>
            <a:ext cx="9426279" cy="461665"/>
          </a:xfrm>
          <a:prstGeom prst="rect">
            <a:avLst/>
          </a:prstGeom>
          <a:solidFill>
            <a:srgbClr val="F1C3B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硬件平台介绍</a:t>
            </a:r>
          </a:p>
        </p:txBody>
      </p:sp>
      <p:sp>
        <p:nvSpPr>
          <p:cNvPr id="28" name="五角星 6">
            <a:extLst>
              <a:ext uri="{FF2B5EF4-FFF2-40B4-BE49-F238E27FC236}">
                <a16:creationId xmlns:a16="http://schemas.microsoft.com/office/drawing/2014/main" id="{D2DCA103-F0AA-FF34-EA95-77D166B1F23B}"/>
              </a:ext>
            </a:extLst>
          </p:cNvPr>
          <p:cNvSpPr/>
          <p:nvPr/>
        </p:nvSpPr>
        <p:spPr>
          <a:xfrm>
            <a:off x="486645" y="979152"/>
            <a:ext cx="595745" cy="461665"/>
          </a:xfrm>
          <a:prstGeom prst="star5">
            <a:avLst/>
          </a:prstGeom>
          <a:solidFill>
            <a:srgbClr val="F1C3B3"/>
          </a:solidFill>
          <a:ln w="12700" cap="flat">
            <a:solidFill>
              <a:srgbClr val="F1C3B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灯片编号占位符 55">
            <a:extLst>
              <a:ext uri="{FF2B5EF4-FFF2-40B4-BE49-F238E27FC236}">
                <a16:creationId xmlns:a16="http://schemas.microsoft.com/office/drawing/2014/main" id="{38D0A0A6-ACFA-A14C-E72C-015E8EC09104}"/>
              </a:ext>
            </a:extLst>
          </p:cNvPr>
          <p:cNvSpPr txBox="1">
            <a:spLocks/>
          </p:cNvSpPr>
          <p:nvPr/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kumimoji="1" sz="1200">
                <a:solidFill>
                  <a:srgbClr val="888888"/>
                </a:solidFill>
              </a:defRPr>
            </a:lvl1pPr>
            <a:lvl2pPr marL="457200" indent="0">
              <a:spcBef>
                <a:spcPts val="500"/>
              </a:spcBef>
              <a:buSzPct val="100000"/>
              <a:buFont typeface="Arial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spcBef>
                <a:spcPts val="500"/>
              </a:spcBef>
              <a:buSzPct val="100000"/>
              <a:buFont typeface="Arial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6416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6pPr>
            <a:lvl7pPr marL="30988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7pPr>
            <a:lvl8pPr marL="35560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8pPr>
            <a:lvl9pPr marL="40132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9pPr>
          </a:lstStyle>
          <a:p>
            <a:fld id="{1C93FE00-0B4C-AF40-8F57-0F2E12FDE392}" type="slidenum">
              <a:rPr lang="zh-CN" altLang="en-US"/>
              <a:pPr/>
              <a:t>4</a:t>
            </a:fld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C655DCE-1D11-D6D2-D94A-F847A212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92937"/>
              </p:ext>
            </p:extLst>
          </p:nvPr>
        </p:nvGraphicFramePr>
        <p:xfrm>
          <a:off x="239797" y="2105170"/>
          <a:ext cx="11712405" cy="4582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4400">
                  <a:extLst>
                    <a:ext uri="{9D8B030D-6E8A-4147-A177-3AD203B41FA5}">
                      <a16:colId xmlns:a16="http://schemas.microsoft.com/office/drawing/2014/main" val="1157144307"/>
                    </a:ext>
                  </a:extLst>
                </a:gridCol>
                <a:gridCol w="1850016">
                  <a:extLst>
                    <a:ext uri="{9D8B030D-6E8A-4147-A177-3AD203B41FA5}">
                      <a16:colId xmlns:a16="http://schemas.microsoft.com/office/drawing/2014/main" val="3467170191"/>
                    </a:ext>
                  </a:extLst>
                </a:gridCol>
                <a:gridCol w="1355461">
                  <a:extLst>
                    <a:ext uri="{9D8B030D-6E8A-4147-A177-3AD203B41FA5}">
                      <a16:colId xmlns:a16="http://schemas.microsoft.com/office/drawing/2014/main" val="945346511"/>
                    </a:ext>
                  </a:extLst>
                </a:gridCol>
                <a:gridCol w="1446626">
                  <a:extLst>
                    <a:ext uri="{9D8B030D-6E8A-4147-A177-3AD203B41FA5}">
                      <a16:colId xmlns:a16="http://schemas.microsoft.com/office/drawing/2014/main" val="2851624160"/>
                    </a:ext>
                  </a:extLst>
                </a:gridCol>
                <a:gridCol w="1582437">
                  <a:extLst>
                    <a:ext uri="{9D8B030D-6E8A-4147-A177-3AD203B41FA5}">
                      <a16:colId xmlns:a16="http://schemas.microsoft.com/office/drawing/2014/main" val="3002226151"/>
                    </a:ext>
                  </a:extLst>
                </a:gridCol>
                <a:gridCol w="1629957">
                  <a:extLst>
                    <a:ext uri="{9D8B030D-6E8A-4147-A177-3AD203B41FA5}">
                      <a16:colId xmlns:a16="http://schemas.microsoft.com/office/drawing/2014/main" val="2324021910"/>
                    </a:ext>
                  </a:extLst>
                </a:gridCol>
                <a:gridCol w="2713508">
                  <a:extLst>
                    <a:ext uri="{9D8B030D-6E8A-4147-A177-3AD203B41FA5}">
                      <a16:colId xmlns:a16="http://schemas.microsoft.com/office/drawing/2014/main" val="753510888"/>
                    </a:ext>
                  </a:extLst>
                </a:gridCol>
              </a:tblGrid>
              <a:tr h="422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厂商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推理库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算力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支持数据类型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推理库文档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41079"/>
                  </a:ext>
                </a:extLst>
              </a:tr>
              <a:tr h="42219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智慧安防</a:t>
                      </a:r>
                    </a:p>
                    <a:p>
                      <a:pPr algn="ctr"/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4"/>
                        </a:rPr>
                        <a:t>Atlas 300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华为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AscendCL</a:t>
                      </a: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22 TOPS@INT8</a:t>
                      </a:r>
                    </a:p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11 TFLOPS@FP16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fp16/int8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https://support.huaweicloud.com/intl/en-us/adevg-A800_3000_3010/atlasdevelopment_01_0111.html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51893"/>
                  </a:ext>
                </a:extLst>
              </a:tr>
              <a:tr h="422197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5"/>
                        </a:rPr>
                        <a:t>RV1126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瑞芯微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RKNN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2.0Tops NPU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int16/int8/uint8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https://github.com/rockchip-linux/rknn-toolkit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004844"/>
                  </a:ext>
                </a:extLst>
              </a:tr>
              <a:tr h="422197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6"/>
                        </a:rPr>
                        <a:t>STPU S1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商汤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halnn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2TOPS fp16</a:t>
                      </a:r>
                    </a:p>
                    <a:p>
                      <a:pPr algn="ctr"/>
                      <a:r>
                        <a:rPr lang="en-US" altLang="zh-CN" sz="1100" dirty="0"/>
                        <a:t>4TOPS 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fp16/int8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/>
                        <a:t>file:///C:/Users/17989/Documents/WXWork/1688850220050057/Cache/File/2022-11/test.html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37955"/>
                  </a:ext>
                </a:extLst>
              </a:tr>
              <a:tr h="4999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云计算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7"/>
                        </a:rPr>
                        <a:t>Tesla T4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英伟达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TensorRT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8.1 TFLOPS</a:t>
                      </a:r>
                    </a:p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65 FP16 TFLOPS</a:t>
                      </a:r>
                    </a:p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130 INT8 TOPS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fp32/fp16/int8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https://docs.nvidia.com/deeplearning/tensorrt/index.html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39554"/>
                  </a:ext>
                </a:extLst>
              </a:tr>
              <a:tr h="4221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8"/>
                        </a:rPr>
                        <a:t>Adreno 650 GPU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高通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SNPE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1202.1 GFLOPs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fp16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https://developer.qualcomm.com/sites/default/files/docs/snpe/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20312"/>
                  </a:ext>
                </a:extLst>
              </a:tr>
              <a:tr h="422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智能手机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  <a:hlinkClick r:id="rId8"/>
                        </a:rPr>
                        <a:t>Hexagon 698 DSP</a:t>
                      </a:r>
                      <a:endParaRPr lang="zh-CN" alt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高通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SNPE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 TOPS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uint8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https://developer.qualcomm.com/sites/default/files/docs/snpe/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872241"/>
                  </a:ext>
                </a:extLst>
              </a:tr>
              <a:tr h="4221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智能驾驶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hlinkClick r:id="rId9"/>
                        </a:rPr>
                        <a:t>TDA4VM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德州仪器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SK-TDA4VM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8TOPS 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int16/int8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https://software-dl.ti.com/jacinto7/esd/processor-sdk-rtos-jacinto7/08_01_00_13/exports/docs/index.html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2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077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赛题分析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A8CBA8-63CE-7D60-0E45-2B8A789B984D}"/>
              </a:ext>
            </a:extLst>
          </p:cNvPr>
          <p:cNvSpPr txBox="1"/>
          <p:nvPr/>
        </p:nvSpPr>
        <p:spPr>
          <a:xfrm>
            <a:off x="1006194" y="1215182"/>
            <a:ext cx="9426279" cy="461665"/>
          </a:xfrm>
          <a:prstGeom prst="rect">
            <a:avLst/>
          </a:prstGeom>
          <a:solidFill>
            <a:srgbClr val="F1C3B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数据集介绍</a:t>
            </a:r>
          </a:p>
        </p:txBody>
      </p:sp>
      <p:sp>
        <p:nvSpPr>
          <p:cNvPr id="28" name="五角星 6">
            <a:extLst>
              <a:ext uri="{FF2B5EF4-FFF2-40B4-BE49-F238E27FC236}">
                <a16:creationId xmlns:a16="http://schemas.microsoft.com/office/drawing/2014/main" id="{D2DCA103-F0AA-FF34-EA95-77D166B1F23B}"/>
              </a:ext>
            </a:extLst>
          </p:cNvPr>
          <p:cNvSpPr/>
          <p:nvPr/>
        </p:nvSpPr>
        <p:spPr>
          <a:xfrm>
            <a:off x="486645" y="979152"/>
            <a:ext cx="595745" cy="461665"/>
          </a:xfrm>
          <a:prstGeom prst="star5">
            <a:avLst/>
          </a:prstGeom>
          <a:solidFill>
            <a:srgbClr val="F1C3B3"/>
          </a:solidFill>
          <a:ln w="12700" cap="flat">
            <a:solidFill>
              <a:srgbClr val="F1C3B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灯片编号占位符 55">
            <a:extLst>
              <a:ext uri="{FF2B5EF4-FFF2-40B4-BE49-F238E27FC236}">
                <a16:creationId xmlns:a16="http://schemas.microsoft.com/office/drawing/2014/main" id="{38D0A0A6-ACFA-A14C-E72C-015E8EC09104}"/>
              </a:ext>
            </a:extLst>
          </p:cNvPr>
          <p:cNvSpPr txBox="1">
            <a:spLocks/>
          </p:cNvSpPr>
          <p:nvPr/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kumimoji="1" sz="1200">
                <a:solidFill>
                  <a:srgbClr val="888888"/>
                </a:solidFill>
              </a:defRPr>
            </a:lvl1pPr>
            <a:lvl2pPr marL="457200" indent="0">
              <a:spcBef>
                <a:spcPts val="500"/>
              </a:spcBef>
              <a:buSzPct val="100000"/>
              <a:buFont typeface="Arial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spcBef>
                <a:spcPts val="500"/>
              </a:spcBef>
              <a:buSzPct val="100000"/>
              <a:buFont typeface="Arial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6416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6pPr>
            <a:lvl7pPr marL="30988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7pPr>
            <a:lvl8pPr marL="35560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8pPr>
            <a:lvl9pPr marL="40132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9pPr>
          </a:lstStyle>
          <a:p>
            <a:fld id="{1C93FE00-0B4C-AF40-8F57-0F2E12FDE392}" type="slidenum">
              <a:rPr lang="zh-CN" altLang="en-US"/>
              <a:pPr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C1F9C6-2C3D-C7DA-CFE2-15DA7BC84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16" y="3285162"/>
            <a:ext cx="3761196" cy="28208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E778DF-72C6-A931-4462-C236AD87D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62" y="3285162"/>
            <a:ext cx="3761196" cy="28208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ECB6D-D3AE-940E-DF52-DCE8BDCA7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285162"/>
            <a:ext cx="3761196" cy="282089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79ADF14-CE01-D0C2-2EDE-8F06D0FE910F}"/>
              </a:ext>
            </a:extLst>
          </p:cNvPr>
          <p:cNvSpPr txBox="1"/>
          <p:nvPr/>
        </p:nvSpPr>
        <p:spPr>
          <a:xfrm>
            <a:off x="1881747" y="6063732"/>
            <a:ext cx="8995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训练集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DDA0C6-ECA1-95A1-A6CB-CFCB9368727E}"/>
              </a:ext>
            </a:extLst>
          </p:cNvPr>
          <p:cNvSpPr txBox="1"/>
          <p:nvPr/>
        </p:nvSpPr>
        <p:spPr>
          <a:xfrm>
            <a:off x="5848322" y="6063732"/>
            <a:ext cx="8995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testA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63E28E-7B78-81A0-296B-7AFD6648306A}"/>
              </a:ext>
            </a:extLst>
          </p:cNvPr>
          <p:cNvSpPr txBox="1"/>
          <p:nvPr/>
        </p:nvSpPr>
        <p:spPr>
          <a:xfrm>
            <a:off x="9860476" y="6063732"/>
            <a:ext cx="89955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testB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A61CF9-146A-E2C4-072B-A963AD909C59}"/>
              </a:ext>
            </a:extLst>
          </p:cNvPr>
          <p:cNvSpPr txBox="1"/>
          <p:nvPr/>
        </p:nvSpPr>
        <p:spPr>
          <a:xfrm>
            <a:off x="1006194" y="2077777"/>
            <a:ext cx="7329087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比赛提供的训练集存在较为明显的长尾现象。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测试集里会包含不同程度的自然噪声</a:t>
            </a:r>
            <a:r>
              <a:rPr lang="zh-CN" altLang="en-US" sz="1400" dirty="0"/>
              <a:t>（光照、模糊等）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DEC3804-9E89-ADAE-5679-9A3DCA41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89" y="1803258"/>
            <a:ext cx="1305932" cy="130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F5A1149-073A-768C-DCD5-B8074C4FA332}"/>
              </a:ext>
            </a:extLst>
          </p:cNvPr>
          <p:cNvSpPr txBox="1"/>
          <p:nvPr/>
        </p:nvSpPr>
        <p:spPr>
          <a:xfrm>
            <a:off x="10697078" y="1994560"/>
            <a:ext cx="106203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扫码进入官网获取比赛数据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FD91E9-CDA6-0A9C-46AE-E8EAC5A98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467" y="2083837"/>
            <a:ext cx="714375" cy="72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D4EFB0-EDB0-4C55-6889-0D3D157BF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95" y="2068735"/>
            <a:ext cx="304800" cy="752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AECB05-B2A6-160D-2E55-0384FC8F8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25" y="2234652"/>
            <a:ext cx="11144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985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7C2C4089-7812-EC91-28BE-1142F56D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187" y="2333320"/>
            <a:ext cx="5591216" cy="60007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赛题分析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FE8183-B464-2C0E-B67F-F47B2F66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32" y="2064207"/>
            <a:ext cx="1233299" cy="5078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19B25D-34F9-895C-B03B-F95DCD05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280" y="2074043"/>
            <a:ext cx="736666" cy="5078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556E2E-79A0-8139-26FA-B878BD170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296" y="2078807"/>
            <a:ext cx="1813777" cy="50866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DF96ACD-8660-A63A-EA48-A0C8E22E64F4}"/>
              </a:ext>
            </a:extLst>
          </p:cNvPr>
          <p:cNvSpPr/>
          <p:nvPr/>
        </p:nvSpPr>
        <p:spPr>
          <a:xfrm>
            <a:off x="640632" y="2849470"/>
            <a:ext cx="1181779" cy="399045"/>
          </a:xfrm>
          <a:prstGeom prst="rect">
            <a:avLst/>
          </a:prstGeom>
          <a:solidFill>
            <a:srgbClr val="FF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STPU</a:t>
            </a:r>
            <a:endParaRPr kumimoji="1" lang="zh-CN" altLang="en-US" dirty="0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65898007-07D0-1863-BCD3-DAAC82024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0279" y="2896924"/>
            <a:ext cx="2667000" cy="3429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296B5D7-172E-2E14-5390-76E8143B2E70}"/>
              </a:ext>
            </a:extLst>
          </p:cNvPr>
          <p:cNvSpPr txBox="1"/>
          <p:nvPr/>
        </p:nvSpPr>
        <p:spPr>
          <a:xfrm>
            <a:off x="5155453" y="2633360"/>
            <a:ext cx="9245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速度快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5DE2FB-4E46-A969-65C7-B8147F25B964}"/>
              </a:ext>
            </a:extLst>
          </p:cNvPr>
          <p:cNvSpPr txBox="1"/>
          <p:nvPr/>
        </p:nvSpPr>
        <p:spPr>
          <a:xfrm>
            <a:off x="5155453" y="3855310"/>
            <a:ext cx="9245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精度高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FFBFA04-B7EA-CC02-72B6-94BD5EBBE877}"/>
              </a:ext>
            </a:extLst>
          </p:cNvPr>
          <p:cNvSpPr/>
          <p:nvPr/>
        </p:nvSpPr>
        <p:spPr>
          <a:xfrm>
            <a:off x="5782833" y="3258675"/>
            <a:ext cx="594360" cy="32488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A8CBA8-63CE-7D60-0E45-2B8A789B984D}"/>
              </a:ext>
            </a:extLst>
          </p:cNvPr>
          <p:cNvSpPr txBox="1"/>
          <p:nvPr/>
        </p:nvSpPr>
        <p:spPr>
          <a:xfrm>
            <a:off x="1006194" y="1215182"/>
            <a:ext cx="9426279" cy="461665"/>
          </a:xfrm>
          <a:prstGeom prst="rect">
            <a:avLst/>
          </a:prstGeom>
          <a:solidFill>
            <a:srgbClr val="F1C3B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比赛目标和评价指标</a:t>
            </a:r>
          </a:p>
        </p:txBody>
      </p:sp>
      <p:sp>
        <p:nvSpPr>
          <p:cNvPr id="28" name="五角星 6">
            <a:extLst>
              <a:ext uri="{FF2B5EF4-FFF2-40B4-BE49-F238E27FC236}">
                <a16:creationId xmlns:a16="http://schemas.microsoft.com/office/drawing/2014/main" id="{D2DCA103-F0AA-FF34-EA95-77D166B1F23B}"/>
              </a:ext>
            </a:extLst>
          </p:cNvPr>
          <p:cNvSpPr/>
          <p:nvPr/>
        </p:nvSpPr>
        <p:spPr>
          <a:xfrm>
            <a:off x="486645" y="979152"/>
            <a:ext cx="595745" cy="461665"/>
          </a:xfrm>
          <a:prstGeom prst="star5">
            <a:avLst/>
          </a:prstGeom>
          <a:solidFill>
            <a:srgbClr val="F1C3B3"/>
          </a:solidFill>
          <a:ln w="12700" cap="flat">
            <a:solidFill>
              <a:srgbClr val="F1C3B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F85A5AA-73E5-F6D5-AE68-38C4E337E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52" y="3782223"/>
            <a:ext cx="615166" cy="60016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2BDC7F6-BBEC-1B8E-9269-81EFE0DFA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568" y="3803420"/>
            <a:ext cx="253080" cy="60016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ED736CD-9D29-A0A8-1F0D-83DC32A46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5298" y="3785486"/>
            <a:ext cx="622300" cy="5969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D167594-D3E5-6545-C168-D228AB93D6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9406" y="3785486"/>
            <a:ext cx="550984" cy="59689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FD41A3B-F589-21AF-B528-97CBFD835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6989" y="3792113"/>
            <a:ext cx="1316761" cy="59027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BF6A4F4-114E-21B3-37EF-32EEA96BC471}"/>
              </a:ext>
            </a:extLst>
          </p:cNvPr>
          <p:cNvSpPr txBox="1"/>
          <p:nvPr/>
        </p:nvSpPr>
        <p:spPr>
          <a:xfrm>
            <a:off x="2018855" y="3248515"/>
            <a:ext cx="12464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多硬件平台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4183C69-62DD-3EB2-E55B-457989833040}"/>
              </a:ext>
            </a:extLst>
          </p:cNvPr>
          <p:cNvSpPr txBox="1"/>
          <p:nvPr/>
        </p:nvSpPr>
        <p:spPr>
          <a:xfrm>
            <a:off x="1691108" y="4459901"/>
            <a:ext cx="17081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自动驾驶数据集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5AAE7AF-93E6-7EA8-F99D-BFC84869A5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49741" y="3215846"/>
            <a:ext cx="4429157" cy="57626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95A64CE-FC58-64E3-EA00-DE550CB5FB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210" y="5082165"/>
            <a:ext cx="3310362" cy="141232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193E790-F3DF-BDFA-8624-3873AE3AB2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77040" y="5149417"/>
            <a:ext cx="3878280" cy="134506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4C3D813-1B04-1AF8-F7BD-EBB4AE5C04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2830" y="5082165"/>
            <a:ext cx="3459814" cy="1427267"/>
          </a:xfrm>
          <a:prstGeom prst="rect">
            <a:avLst/>
          </a:prstGeom>
        </p:spPr>
      </p:pic>
      <p:sp>
        <p:nvSpPr>
          <p:cNvPr id="68" name="加号 67">
            <a:extLst>
              <a:ext uri="{FF2B5EF4-FFF2-40B4-BE49-F238E27FC236}">
                <a16:creationId xmlns:a16="http://schemas.microsoft.com/office/drawing/2014/main" id="{8A2E56F4-60C9-FE80-4034-64C5B28D2C21}"/>
              </a:ext>
            </a:extLst>
          </p:cNvPr>
          <p:cNvSpPr/>
          <p:nvPr/>
        </p:nvSpPr>
        <p:spPr>
          <a:xfrm>
            <a:off x="3624882" y="5749953"/>
            <a:ext cx="350558" cy="326871"/>
          </a:xfrm>
          <a:prstGeom prst="mathPlus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等号 68">
            <a:extLst>
              <a:ext uri="{FF2B5EF4-FFF2-40B4-BE49-F238E27FC236}">
                <a16:creationId xmlns:a16="http://schemas.microsoft.com/office/drawing/2014/main" id="{D18E9502-B578-E0E4-C02C-A882A14A44D7}"/>
              </a:ext>
            </a:extLst>
          </p:cNvPr>
          <p:cNvSpPr/>
          <p:nvPr/>
        </p:nvSpPr>
        <p:spPr>
          <a:xfrm>
            <a:off x="8023555" y="5699892"/>
            <a:ext cx="479050" cy="426991"/>
          </a:xfrm>
          <a:prstGeom prst="mathEqual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FEB3E93D-9FD4-639B-5C52-8F7CF25310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2676" y="4027639"/>
            <a:ext cx="3243286" cy="366715"/>
          </a:xfrm>
          <a:prstGeom prst="rect">
            <a:avLst/>
          </a:prstGeom>
        </p:spPr>
      </p:pic>
      <p:sp>
        <p:nvSpPr>
          <p:cNvPr id="73" name="灯片编号占位符 55">
            <a:extLst>
              <a:ext uri="{FF2B5EF4-FFF2-40B4-BE49-F238E27FC236}">
                <a16:creationId xmlns:a16="http://schemas.microsoft.com/office/drawing/2014/main" id="{38D0A0A6-ACFA-A14C-E72C-015E8EC09104}"/>
              </a:ext>
            </a:extLst>
          </p:cNvPr>
          <p:cNvSpPr txBox="1">
            <a:spLocks/>
          </p:cNvSpPr>
          <p:nvPr/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kumimoji="1" sz="1200">
                <a:solidFill>
                  <a:srgbClr val="888888"/>
                </a:solidFill>
              </a:defRPr>
            </a:lvl1pPr>
            <a:lvl2pPr marL="457200" indent="0">
              <a:spcBef>
                <a:spcPts val="500"/>
              </a:spcBef>
              <a:buSzPct val="100000"/>
              <a:buFont typeface="Arial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spcBef>
                <a:spcPts val="500"/>
              </a:spcBef>
              <a:buSzPct val="100000"/>
              <a:buFont typeface="Arial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6416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6pPr>
            <a:lvl7pPr marL="30988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7pPr>
            <a:lvl8pPr marL="35560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8pPr>
            <a:lvl9pPr marL="40132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9pPr>
          </a:lstStyle>
          <a:p>
            <a:fld id="{1C93FE00-0B4C-AF40-8F57-0F2E12FDE392}" type="slidenum">
              <a:rPr lang="zh-CN" altLang="en-US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668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参赛样例教程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A15E70-82C6-7961-C533-893B4ABA894D}"/>
              </a:ext>
            </a:extLst>
          </p:cNvPr>
          <p:cNvSpPr txBox="1"/>
          <p:nvPr/>
        </p:nvSpPr>
        <p:spPr>
          <a:xfrm>
            <a:off x="869232" y="1184586"/>
            <a:ext cx="13042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/>
              <a:t>模型训练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C693EF-949F-50B9-C6BD-1CA14558AB3C}"/>
              </a:ext>
            </a:extLst>
          </p:cNvPr>
          <p:cNvSpPr txBox="1"/>
          <p:nvPr/>
        </p:nvSpPr>
        <p:spPr>
          <a:xfrm>
            <a:off x="1163320" y="1632364"/>
            <a:ext cx="7329087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本次比赛推荐使用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United-Perception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进行模型训练，并提供了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resnet18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-US" altLang="zh-CN" sz="1400" b="0" i="0" dirty="0">
                <a:solidFill>
                  <a:srgbClr val="24292F"/>
                </a:solidFill>
                <a:effectLst/>
                <a:latin typeface="-apple-system"/>
              </a:rPr>
              <a:t>resnet18c_x0_25 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两个基准模型。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C53C4A-7925-118F-576F-6BCFEA65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40" y="1459590"/>
            <a:ext cx="2321560" cy="23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0D77E39-4F2D-3114-5104-047AAC12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84" y="2396659"/>
            <a:ext cx="6457997" cy="197168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4A01C0B-933F-6DC4-9659-698BAB1BE4A4}"/>
              </a:ext>
            </a:extLst>
          </p:cNvPr>
          <p:cNvSpPr txBox="1"/>
          <p:nvPr/>
        </p:nvSpPr>
        <p:spPr>
          <a:xfrm>
            <a:off x="6765464" y="6487732"/>
            <a:ext cx="45273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https://github.com/ModelTC/AAAI2023_EAMPD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7B9F089-AFD0-EF28-CD91-C15E2D5C5723}"/>
              </a:ext>
            </a:extLst>
          </p:cNvPr>
          <p:cNvSpPr txBox="1"/>
          <p:nvPr/>
        </p:nvSpPr>
        <p:spPr>
          <a:xfrm>
            <a:off x="1135380" y="6487732"/>
            <a:ext cx="412242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/>
              <a:t>https://github.com/ModelTC/United-Perception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DA15793-64D1-8EF3-FB38-70792DC5B1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184" y="5118863"/>
            <a:ext cx="4919698" cy="100489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657DF7F-1C79-CCEA-BA5E-C29489DD4F96}"/>
              </a:ext>
            </a:extLst>
          </p:cNvPr>
          <p:cNvSpPr txBox="1"/>
          <p:nvPr/>
        </p:nvSpPr>
        <p:spPr>
          <a:xfrm>
            <a:off x="1163320" y="4393981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代码准备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15D544A-6CAB-F338-BF93-66BAA8A6A6E4}"/>
              </a:ext>
            </a:extLst>
          </p:cNvPr>
          <p:cNvSpPr txBox="1"/>
          <p:nvPr/>
        </p:nvSpPr>
        <p:spPr>
          <a:xfrm>
            <a:off x="6142882" y="4393981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数据准备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81A5741-8EC0-B223-3314-6FA708C649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8217" y="4915174"/>
            <a:ext cx="1885964" cy="146686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FB53EF2-8C59-A820-AF34-FF7443C42429}"/>
              </a:ext>
            </a:extLst>
          </p:cNvPr>
          <p:cNvSpPr txBox="1"/>
          <p:nvPr/>
        </p:nvSpPr>
        <p:spPr>
          <a:xfrm>
            <a:off x="8787141" y="5791627"/>
            <a:ext cx="241508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扫码加入答疑群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七天有效期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灯片编号占位符 55">
            <a:extLst>
              <a:ext uri="{FF2B5EF4-FFF2-40B4-BE49-F238E27FC236}">
                <a16:creationId xmlns:a16="http://schemas.microsoft.com/office/drawing/2014/main" id="{F4A6F181-EE25-484E-04AC-78928603727E}"/>
              </a:ext>
            </a:extLst>
          </p:cNvPr>
          <p:cNvSpPr txBox="1">
            <a:spLocks/>
          </p:cNvSpPr>
          <p:nvPr/>
        </p:nvSpPr>
        <p:spPr>
          <a:xfrm>
            <a:off x="11920538" y="647380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kumimoji="1" sz="1200">
                <a:solidFill>
                  <a:srgbClr val="888888"/>
                </a:solidFill>
              </a:defRPr>
            </a:lvl1pPr>
            <a:lvl2pPr marL="457200" indent="0">
              <a:spcBef>
                <a:spcPts val="500"/>
              </a:spcBef>
              <a:buSzPct val="100000"/>
              <a:buFont typeface="Arial"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spcBef>
                <a:spcPts val="500"/>
              </a:spcBef>
              <a:buSzPct val="100000"/>
              <a:buFont typeface="Arial"/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spcBef>
                <a:spcPts val="500"/>
              </a:spcBef>
              <a:buSzPct val="100000"/>
              <a:buFont typeface="Arial"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6416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6pPr>
            <a:lvl7pPr marL="30988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7pPr>
            <a:lvl8pPr marL="35560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8pPr>
            <a:lvl9pPr marL="4013200" indent="-355600">
              <a:spcBef>
                <a:spcPts val="500"/>
              </a:spcBef>
              <a:buSzPct val="100000"/>
              <a:buFont typeface="Arial"/>
              <a:buChar char="•"/>
              <a:defRPr sz="2800"/>
            </a:lvl9pPr>
          </a:lstStyle>
          <a:p>
            <a:fld id="{1C93FE00-0B4C-AF40-8F57-0F2E12FDE392}" type="slidenum">
              <a:rPr lang="zh-CN" altLang="en-US"/>
              <a:pPr/>
              <a:t>7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434B2F-287A-2414-7D9A-0E06663EE7FC}"/>
              </a:ext>
            </a:extLst>
          </p:cNvPr>
          <p:cNvSpPr txBox="1"/>
          <p:nvPr/>
        </p:nvSpPr>
        <p:spPr>
          <a:xfrm>
            <a:off x="5885498" y="6495560"/>
            <a:ext cx="9900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教程地址：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85DB51-C5A2-42E3-E87E-4747B25FD162}"/>
              </a:ext>
            </a:extLst>
          </p:cNvPr>
          <p:cNvSpPr txBox="1"/>
          <p:nvPr/>
        </p:nvSpPr>
        <p:spPr>
          <a:xfrm>
            <a:off x="326525" y="6487734"/>
            <a:ext cx="9900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训练代码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730980-F943-36E9-1E2C-219E03AA2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316" y="3972660"/>
            <a:ext cx="1677681" cy="16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931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A4038FA5-CD45-4417-8DC0-706055593223}"/>
              </a:ext>
            </a:extLst>
          </p:cNvPr>
          <p:cNvSpPr txBox="1"/>
          <p:nvPr/>
        </p:nvSpPr>
        <p:spPr>
          <a:xfrm>
            <a:off x="917514" y="1138420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设置数据集路径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参赛样例教程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07B4429-EEA2-A7A7-2A7A-19F4227F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2" y="1650348"/>
            <a:ext cx="6515838" cy="175340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BE70BB9-405D-03A2-ED03-91BEC9FE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2" y="4028736"/>
            <a:ext cx="3157619" cy="265611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CC6E630-8178-56C2-4BD6-42740E1B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05" y="4028042"/>
            <a:ext cx="2751990" cy="265611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D851AE3-ADC1-632E-4000-EEEF1680A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823" y="4028042"/>
            <a:ext cx="3347578" cy="265680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1BD5A8FB-3BFA-5519-0701-6F32B30089EC}"/>
              </a:ext>
            </a:extLst>
          </p:cNvPr>
          <p:cNvSpPr txBox="1"/>
          <p:nvPr/>
        </p:nvSpPr>
        <p:spPr>
          <a:xfrm>
            <a:off x="855242" y="3612546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训练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3BC73D7-2016-CEF6-7FD4-7BF359E2018D}"/>
              </a:ext>
            </a:extLst>
          </p:cNvPr>
          <p:cNvSpPr txBox="1"/>
          <p:nvPr/>
        </p:nvSpPr>
        <p:spPr>
          <a:xfrm>
            <a:off x="4720005" y="3612546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测试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7986BB0-5063-F0B8-7C65-1B2AAD169A7E}"/>
              </a:ext>
            </a:extLst>
          </p:cNvPr>
          <p:cNvSpPr txBox="1"/>
          <p:nvPr/>
        </p:nvSpPr>
        <p:spPr>
          <a:xfrm>
            <a:off x="8234823" y="3616717"/>
            <a:ext cx="180848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导出</a:t>
            </a: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onnx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BE2D316D-3E1C-DA34-2FF1-FAA2D7C3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40" y="1459590"/>
            <a:ext cx="2321560" cy="23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4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5F39-E350-4A8F-8C9A-360C04A0C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参赛样例教程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BAA864-93A1-49BC-9A4E-955C37F595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3DB7F-301C-24BA-F653-8A41C982C3B1}"/>
              </a:ext>
            </a:extLst>
          </p:cNvPr>
          <p:cNvSpPr txBox="1"/>
          <p:nvPr/>
        </p:nvSpPr>
        <p:spPr>
          <a:xfrm>
            <a:off x="1671320" y="2408564"/>
            <a:ext cx="8745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Upload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9FAD836-3894-6754-BBD7-1EEF0D4B0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708" y="2829562"/>
            <a:ext cx="3319487" cy="3657627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0EB1A309-9A20-02EE-4A64-43A657E72309}"/>
              </a:ext>
            </a:extLst>
          </p:cNvPr>
          <p:cNvSpPr/>
          <p:nvPr/>
        </p:nvSpPr>
        <p:spPr>
          <a:xfrm>
            <a:off x="3276600" y="2478929"/>
            <a:ext cx="1620520" cy="22860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FDE115-8BE5-548C-7F0D-8A8D8C3894A5}"/>
              </a:ext>
            </a:extLst>
          </p:cNvPr>
          <p:cNvSpPr txBox="1"/>
          <p:nvPr/>
        </p:nvSpPr>
        <p:spPr>
          <a:xfrm>
            <a:off x="5553856" y="2408564"/>
            <a:ext cx="8745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Submit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3CF82E-E51E-EBF8-639E-C3D0B0C14295}"/>
              </a:ext>
            </a:extLst>
          </p:cNvPr>
          <p:cNvSpPr txBox="1"/>
          <p:nvPr/>
        </p:nvSpPr>
        <p:spPr>
          <a:xfrm>
            <a:off x="9282576" y="2408564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260D910-556B-9064-DAED-49117532C481}"/>
              </a:ext>
            </a:extLst>
          </p:cNvPr>
          <p:cNvSpPr/>
          <p:nvPr/>
        </p:nvSpPr>
        <p:spPr>
          <a:xfrm>
            <a:off x="7163987" y="2478929"/>
            <a:ext cx="1620520" cy="22860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9EE9B3-56BF-82D3-2852-CCF220784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248" y="3268843"/>
            <a:ext cx="3839120" cy="225744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B61A8A4-7AD2-E282-34F9-091C30500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980" y="1004933"/>
            <a:ext cx="1600212" cy="481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FBE978-4D46-2E84-6851-C8001D4FD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75" y="2829562"/>
            <a:ext cx="3130335" cy="36044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EBBAB1-D71C-C4F3-5103-626090FE99CE}"/>
              </a:ext>
            </a:extLst>
          </p:cNvPr>
          <p:cNvSpPr txBox="1"/>
          <p:nvPr/>
        </p:nvSpPr>
        <p:spPr>
          <a:xfrm>
            <a:off x="498115" y="1444691"/>
            <a:ext cx="11141435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上传模型时需指定数据的</a:t>
            </a:r>
            <a:r>
              <a:rPr lang="zh-CN" altLang="en-US" sz="1400" b="1" dirty="0">
                <a:solidFill>
                  <a:srgbClr val="24292F"/>
                </a:solidFill>
                <a:latin typeface="-apple-system"/>
              </a:rPr>
              <a:t>归一化参数</a:t>
            </a:r>
            <a:r>
              <a:rPr lang="en-US" altLang="zh-CN" sz="1400" b="1" dirty="0">
                <a:solidFill>
                  <a:srgbClr val="24292F"/>
                </a:solidFill>
                <a:latin typeface="-apple-system"/>
              </a:rPr>
              <a:t>(pixel means/</a:t>
            </a:r>
            <a:r>
              <a:rPr lang="en-US" altLang="zh-CN" sz="1400" b="1" dirty="0" err="1">
                <a:solidFill>
                  <a:srgbClr val="24292F"/>
                </a:solidFill>
                <a:latin typeface="-apple-system"/>
              </a:rPr>
              <a:t>stds</a:t>
            </a:r>
            <a:r>
              <a:rPr lang="en-US" altLang="zh-CN" sz="1400" b="1" dirty="0">
                <a:solidFill>
                  <a:srgbClr val="24292F"/>
                </a:solidFill>
                <a:latin typeface="-apple-system"/>
              </a:rPr>
              <a:t>)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，输入的分辨率大小（</a:t>
            </a:r>
            <a:r>
              <a:rPr lang="zh-CN" altLang="en-US" sz="1400" b="1" dirty="0">
                <a:solidFill>
                  <a:srgbClr val="24292F"/>
                </a:solidFill>
                <a:latin typeface="-apple-system"/>
              </a:rPr>
              <a:t>等比例</a:t>
            </a:r>
            <a:r>
              <a:rPr lang="en-US" altLang="zh-CN" sz="1400" b="1" dirty="0">
                <a:solidFill>
                  <a:srgbClr val="24292F"/>
                </a:solidFill>
                <a:latin typeface="-apple-system"/>
              </a:rPr>
              <a:t>resize </a:t>
            </a:r>
            <a:r>
              <a:rPr lang="en-US" altLang="zh-CN" sz="1400" dirty="0">
                <a:solidFill>
                  <a:srgbClr val="24292F"/>
                </a:solidFill>
                <a:latin typeface="-apple-system"/>
              </a:rPr>
              <a:t>/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CN" sz="1400" b="1" dirty="0">
                <a:solidFill>
                  <a:srgbClr val="24292F"/>
                </a:solidFill>
                <a:latin typeface="-apple-system"/>
              </a:rPr>
              <a:t>resize + center crop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）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提交测试时，需要选择指定的平台（</a:t>
            </a:r>
            <a:r>
              <a:rPr lang="en-US" altLang="zh-CN" sz="1400" dirty="0">
                <a:solidFill>
                  <a:srgbClr val="24292F"/>
                </a:solidFill>
                <a:latin typeface="-apple-system"/>
              </a:rPr>
              <a:t>Platform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）以及推理时精度（</a:t>
            </a:r>
            <a:r>
              <a:rPr lang="en-US" altLang="zh-CN" sz="1400" dirty="0">
                <a:solidFill>
                  <a:srgbClr val="24292F"/>
                </a:solidFill>
                <a:latin typeface="-apple-system"/>
              </a:rPr>
              <a:t>Datatype</a:t>
            </a:r>
            <a:r>
              <a:rPr lang="zh-CN" altLang="en-US" sz="1400" dirty="0">
                <a:solidFill>
                  <a:srgbClr val="24292F"/>
                </a:solidFill>
                <a:latin typeface="-apple-system"/>
              </a:rPr>
              <a:t>）</a:t>
            </a:r>
            <a:endParaRPr lang="en-US" altLang="zh-CN" sz="14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F934B5A6-B92E-EBCE-4061-678EF54FFB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78010" y="6556080"/>
            <a:ext cx="10358201" cy="52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43903"/>
      </p:ext>
    </p:extLst>
  </p:cSld>
  <p:clrMapOvr>
    <a:masterClrMapping/>
  </p:clrMapOvr>
  <p:transition spd="med" advTm="72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7182A"/>
      </a:accent1>
      <a:accent2>
        <a:srgbClr val="EA3C3D"/>
      </a:accent2>
      <a:accent3>
        <a:srgbClr val="F66D6A"/>
      </a:accent3>
      <a:accent4>
        <a:srgbClr val="F68D8A"/>
      </a:accent4>
      <a:accent5>
        <a:srgbClr val="213B49"/>
      </a:accent5>
      <a:accent6>
        <a:srgbClr val="70AD47"/>
      </a:accent6>
      <a:hlink>
        <a:srgbClr val="0000FF"/>
      </a:hlink>
      <a:folHlink>
        <a:srgbClr val="FF00FF"/>
      </a:folHlink>
    </a:clrScheme>
    <a:fontScheme name="微软雅黑">
      <a:majorFont>
        <a:latin typeface="微软雅黑"/>
        <a:ea typeface="微软雅黑"/>
        <a:cs typeface="Calibri"/>
      </a:majorFont>
      <a:minorFont>
        <a:latin typeface="微软雅黑"/>
        <a:ea typeface="微软雅黑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7182A"/>
      </a:accent1>
      <a:accent2>
        <a:srgbClr val="EA3C3D"/>
      </a:accent2>
      <a:accent3>
        <a:srgbClr val="F66D6A"/>
      </a:accent3>
      <a:accent4>
        <a:srgbClr val="F68D8A"/>
      </a:accent4>
      <a:accent5>
        <a:srgbClr val="213B49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17876</TotalTime>
  <Words>1132</Words>
  <Application>Microsoft Office PowerPoint</Application>
  <PresentationFormat>宽屏</PresentationFormat>
  <Paragraphs>192</Paragraphs>
  <Slides>15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-apple-system</vt:lpstr>
      <vt:lpstr>等线</vt:lpstr>
      <vt:lpstr>微软雅黑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商汤智能 · 驱动未来</dc:title>
  <dc:subject/>
  <dc:creator>Administrator</dc:creator>
  <cp:keywords/>
  <dc:description/>
  <cp:lastModifiedBy>白 世豪</cp:lastModifiedBy>
  <cp:revision>1523</cp:revision>
  <cp:lastPrinted>2020-10-28T03:48:42Z</cp:lastPrinted>
  <dcterms:modified xsi:type="dcterms:W3CDTF">2022-11-24T08:56:31Z</dcterms:modified>
  <cp:category/>
</cp:coreProperties>
</file>